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55"/>
  </p:notes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88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3" r:id="rId26"/>
    <p:sldId id="284" r:id="rId27"/>
    <p:sldId id="281" r:id="rId28"/>
    <p:sldId id="285" r:id="rId29"/>
    <p:sldId id="282" r:id="rId30"/>
    <p:sldId id="286" r:id="rId31"/>
    <p:sldId id="289" r:id="rId32"/>
    <p:sldId id="290" r:id="rId33"/>
    <p:sldId id="291" r:id="rId34"/>
    <p:sldId id="292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  <p:sldId id="307" r:id="rId49"/>
    <p:sldId id="308" r:id="rId50"/>
    <p:sldId id="309" r:id="rId51"/>
    <p:sldId id="320" r:id="rId52"/>
    <p:sldId id="321" r:id="rId53"/>
    <p:sldId id="287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7"/>
    <p:restoredTop sz="94818"/>
  </p:normalViewPr>
  <p:slideViewPr>
    <p:cSldViewPr snapToGrid="0" snapToObjects="1">
      <p:cViewPr varScale="1">
        <p:scale>
          <a:sx n="106" d="100"/>
          <a:sy n="106" d="100"/>
        </p:scale>
        <p:origin x="208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24.png>
</file>

<file path=ppt/media/image6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D0EBAB-1E02-A541-8DEB-FD7C9F91B9D4}" type="datetimeFigureOut">
              <a:rPr lang="en-US" smtClean="0"/>
              <a:t>8/26/18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20D93-F86B-1648-A1C1-C78FB7ED96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847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1D200-ED1B-634F-A059-BC8FA5AE376A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42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E5304-4154-D24F-842D-0A55E01A9CFC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06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AEA0-2E7D-8145-82D8-5603D5A6715C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7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9661A-804F-3B4C-B9E2-A7190A6E7FC8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45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CF2F7-541A-E74C-949D-D66E9BEEF81F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708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71734-FD6D-AF4D-AAB8-FC6BB0FB1CAD}" type="datetime1">
              <a:rPr lang="en-US" smtClean="0"/>
              <a:t>8/26/18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41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8FF85-58CF-684A-88FB-2A95ABE56185}" type="datetime1">
              <a:rPr lang="en-US" smtClean="0"/>
              <a:t>8/26/18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80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E3A9F-2549-A34C-B9A8-CF826ED7DC9A}" type="datetime1">
              <a:rPr lang="en-US" smtClean="0"/>
              <a:t>8/26/18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011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1CD24-DE10-DC46-8E55-954648BBB0DD}" type="datetime1">
              <a:rPr lang="en-US" smtClean="0"/>
              <a:t>8/26/18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574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D206D-A87C-584D-B126-775E5168C34F}" type="datetime1">
              <a:rPr lang="en-US" smtClean="0"/>
              <a:t>8/26/18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712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6596-5ABF-394B-807B-14173199023F}" type="datetime1">
              <a:rPr lang="en-US" smtClean="0"/>
              <a:t>8/26/18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708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51279-44CB-CF44-A4B8-F95F942819C8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6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10" Type="http://schemas.openxmlformats.org/officeDocument/2006/relationships/image" Target="../media/image30.emf"/><Relationship Id="rId4" Type="http://schemas.openxmlformats.org/officeDocument/2006/relationships/image" Target="../media/image7.emf"/><Relationship Id="rId9" Type="http://schemas.openxmlformats.org/officeDocument/2006/relationships/image" Target="../media/image29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10" Type="http://schemas.openxmlformats.org/officeDocument/2006/relationships/image" Target="../media/image30.emf"/><Relationship Id="rId4" Type="http://schemas.openxmlformats.org/officeDocument/2006/relationships/image" Target="../media/image7.emf"/><Relationship Id="rId9" Type="http://schemas.openxmlformats.org/officeDocument/2006/relationships/image" Target="../media/image29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10" Type="http://schemas.openxmlformats.org/officeDocument/2006/relationships/image" Target="../media/image30.emf"/><Relationship Id="rId4" Type="http://schemas.openxmlformats.org/officeDocument/2006/relationships/image" Target="../media/image7.emf"/><Relationship Id="rId9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12" Type="http://schemas.openxmlformats.org/officeDocument/2006/relationships/image" Target="../media/image32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11" Type="http://schemas.openxmlformats.org/officeDocument/2006/relationships/image" Target="../media/image31.emf"/><Relationship Id="rId5" Type="http://schemas.openxmlformats.org/officeDocument/2006/relationships/image" Target="../media/image8.emf"/><Relationship Id="rId10" Type="http://schemas.openxmlformats.org/officeDocument/2006/relationships/image" Target="../media/image30.emf"/><Relationship Id="rId4" Type="http://schemas.openxmlformats.org/officeDocument/2006/relationships/image" Target="../media/image7.emf"/><Relationship Id="rId9" Type="http://schemas.openxmlformats.org/officeDocument/2006/relationships/image" Target="../media/image29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11" Type="http://schemas.openxmlformats.org/officeDocument/2006/relationships/image" Target="../media/image33.emf"/><Relationship Id="rId5" Type="http://schemas.openxmlformats.org/officeDocument/2006/relationships/image" Target="../media/image8.emf"/><Relationship Id="rId10" Type="http://schemas.openxmlformats.org/officeDocument/2006/relationships/image" Target="../media/image30.emf"/><Relationship Id="rId4" Type="http://schemas.openxmlformats.org/officeDocument/2006/relationships/image" Target="../media/image7.emf"/><Relationship Id="rId9" Type="http://schemas.openxmlformats.org/officeDocument/2006/relationships/image" Target="../media/image29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10" Type="http://schemas.openxmlformats.org/officeDocument/2006/relationships/image" Target="../media/image30.emf"/><Relationship Id="rId4" Type="http://schemas.openxmlformats.org/officeDocument/2006/relationships/image" Target="../media/image7.emf"/><Relationship Id="rId9" Type="http://schemas.openxmlformats.org/officeDocument/2006/relationships/image" Target="../media/image29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11" Type="http://schemas.openxmlformats.org/officeDocument/2006/relationships/image" Target="../media/image34.emf"/><Relationship Id="rId5" Type="http://schemas.openxmlformats.org/officeDocument/2006/relationships/image" Target="../media/image8.emf"/><Relationship Id="rId10" Type="http://schemas.openxmlformats.org/officeDocument/2006/relationships/image" Target="../media/image30.emf"/><Relationship Id="rId4" Type="http://schemas.openxmlformats.org/officeDocument/2006/relationships/image" Target="../media/image7.emf"/><Relationship Id="rId9" Type="http://schemas.openxmlformats.org/officeDocument/2006/relationships/image" Target="../media/image2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7" Type="http://schemas.openxmlformats.org/officeDocument/2006/relationships/image" Target="../media/image40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5" Type="http://schemas.openxmlformats.org/officeDocument/2006/relationships/image" Target="../media/image38.emf"/><Relationship Id="rId4" Type="http://schemas.openxmlformats.org/officeDocument/2006/relationships/image" Target="../media/image3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emf"/><Relationship Id="rId3" Type="http://schemas.openxmlformats.org/officeDocument/2006/relationships/image" Target="../media/image52.emf"/><Relationship Id="rId7" Type="http://schemas.openxmlformats.org/officeDocument/2006/relationships/image" Target="../media/image56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Relationship Id="rId9" Type="http://schemas.openxmlformats.org/officeDocument/2006/relationships/image" Target="../media/image58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7" Type="http://schemas.openxmlformats.org/officeDocument/2006/relationships/image" Target="../media/image59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emf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7" Type="http://schemas.openxmlformats.org/officeDocument/2006/relationships/image" Target="../media/image65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4.emf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8.emf"/><Relationship Id="rId4" Type="http://schemas.openxmlformats.org/officeDocument/2006/relationships/image" Target="../media/image67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5" Type="http://schemas.openxmlformats.org/officeDocument/2006/relationships/image" Target="../media/image71.emf"/><Relationship Id="rId4" Type="http://schemas.openxmlformats.org/officeDocument/2006/relationships/image" Target="../media/image70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9.emf"/><Relationship Id="rId4" Type="http://schemas.openxmlformats.org/officeDocument/2006/relationships/image" Target="../media/image78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7" Type="http://schemas.openxmlformats.org/officeDocument/2006/relationships/image" Target="../media/image83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5" Type="http://schemas.openxmlformats.org/officeDocument/2006/relationships/image" Target="../media/image81.emf"/><Relationship Id="rId4" Type="http://schemas.openxmlformats.org/officeDocument/2006/relationships/image" Target="../media/image77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emf"/><Relationship Id="rId3" Type="http://schemas.openxmlformats.org/officeDocument/2006/relationships/image" Target="../media/image76.emf"/><Relationship Id="rId7" Type="http://schemas.openxmlformats.org/officeDocument/2006/relationships/image" Target="../media/image84.emf"/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emf"/><Relationship Id="rId5" Type="http://schemas.openxmlformats.org/officeDocument/2006/relationships/image" Target="../media/image81.emf"/><Relationship Id="rId4" Type="http://schemas.openxmlformats.org/officeDocument/2006/relationships/image" Target="../media/image77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image" Target="../media/image8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emf"/><Relationship Id="rId5" Type="http://schemas.openxmlformats.org/officeDocument/2006/relationships/image" Target="../media/image90.emf"/><Relationship Id="rId4" Type="http://schemas.openxmlformats.org/officeDocument/2006/relationships/image" Target="../media/image89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4.emf"/><Relationship Id="rId3" Type="http://schemas.openxmlformats.org/officeDocument/2006/relationships/image" Target="../media/image13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BBCC4-358E-6644-8538-50C98844E6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Neural Language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76AFDC-418E-F64D-9DA6-1033A081FE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Kyunghyun Cho</a:t>
            </a:r>
          </a:p>
          <a:p>
            <a:r>
              <a:rPr lang="en-US" dirty="0"/>
              <a:t>New York University </a:t>
            </a:r>
          </a:p>
          <a:p>
            <a:r>
              <a:rPr lang="en-US" dirty="0"/>
              <a:t>Courant Institute (Computer Science) and Center for Data Science</a:t>
            </a:r>
          </a:p>
          <a:p>
            <a:r>
              <a:rPr lang="en-US" dirty="0"/>
              <a:t>Facebook AI Research</a:t>
            </a:r>
          </a:p>
        </p:txBody>
      </p:sp>
    </p:spTree>
    <p:extLst>
      <p:ext uri="{BB962C8B-B14F-4D97-AF65-F5344CB8AC3E}">
        <p14:creationId xmlns:p14="http://schemas.microsoft.com/office/powerpoint/2010/main" val="3176554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-Gram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need to estimate </a:t>
            </a:r>
            <a:r>
              <a:rPr lang="en-US" i="1" dirty="0"/>
              <a:t>n</a:t>
            </a:r>
            <a:r>
              <a:rPr lang="en-US" dirty="0"/>
              <a:t>-gram probabilities: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Data: all the documents or sentences you can collect</a:t>
            </a:r>
          </a:p>
          <a:p>
            <a:pPr lvl="1"/>
            <a:r>
              <a:rPr lang="en-US" dirty="0"/>
              <a:t>e.g., Wikipedia, news articles, tweets, …</a:t>
            </a:r>
          </a:p>
          <a:p>
            <a:r>
              <a:rPr lang="en-US" dirty="0"/>
              <a:t>Estimation: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Count the # of occurrences for the </a:t>
            </a:r>
            <a:r>
              <a:rPr lang="en-US" i="1" dirty="0"/>
              <a:t>n</a:t>
            </a:r>
            <a:r>
              <a:rPr lang="en-US" dirty="0"/>
              <a:t>-gram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Count the #’s of occurrences for all the </a:t>
            </a:r>
            <a:r>
              <a:rPr lang="en-US" i="1" dirty="0"/>
              <a:t>n</a:t>
            </a:r>
            <a:r>
              <a:rPr lang="en-US" dirty="0"/>
              <a:t>-grams of the form: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6E8ED-117B-2646-8024-BC6830688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033" y="2259156"/>
            <a:ext cx="7734300" cy="76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526982-3AF2-1F4A-94BB-096382CC0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984" y="4752231"/>
            <a:ext cx="34417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A9E4BD-1E2E-014F-BC65-356340825B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4736" y="5569355"/>
            <a:ext cx="34036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612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-Gram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need to estimate </a:t>
            </a:r>
            <a:r>
              <a:rPr lang="en-US" i="1" dirty="0"/>
              <a:t>n</a:t>
            </a:r>
            <a:r>
              <a:rPr lang="en-US" dirty="0"/>
              <a:t>-gram probabilities: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Estimation: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i="1" dirty="0"/>
              <a:t>Do you see why this makes sense?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6E8ED-117B-2646-8024-BC6830688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033" y="2259156"/>
            <a:ext cx="7734300" cy="762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41CFAB-4D0D-B24F-904C-91C86E292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033" y="3631425"/>
            <a:ext cx="86995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287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N-Gram Language Models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7515"/>
            <a:ext cx="10515600" cy="4659448"/>
          </a:xfrm>
        </p:spPr>
        <p:txBody>
          <a:bodyPr>
            <a:normAutofit/>
          </a:bodyPr>
          <a:lstStyle/>
          <a:p>
            <a:r>
              <a:rPr lang="en-US"/>
              <a:t>We need to estimate n-gram probabilities: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How likely is “University” given “New York”?</a:t>
            </a:r>
          </a:p>
          <a:p>
            <a:pPr lvl="1"/>
            <a:r>
              <a:rPr lang="en-US"/>
              <a:t>Count all “New York University”</a:t>
            </a:r>
          </a:p>
          <a:p>
            <a:pPr lvl="1"/>
            <a:r>
              <a:rPr lang="en-US"/>
              <a:t>Count all “New York ?”: e.g., “New York State”, “New York City”, “New York Fire”, “New York Police”, “New York Bridges”, …</a:t>
            </a:r>
          </a:p>
          <a:p>
            <a:pPr lvl="1"/>
            <a:r>
              <a:rPr lang="en-US"/>
              <a:t>How often “New York University” happens among these?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41CFAB-4D0D-B24F-904C-91C86E292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606" y="1992178"/>
            <a:ext cx="86995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22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N-Gram Language Models – Two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8814"/>
            <a:ext cx="10515600" cy="534048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Data sparsity: lack of generalization</a:t>
            </a:r>
          </a:p>
          <a:p>
            <a:pPr lvl="1"/>
            <a:r>
              <a:rPr lang="en-US" dirty="0"/>
              <a:t>What happens “one” n-gram never happens?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Inability to capture long-term dependencies</a:t>
            </a:r>
          </a:p>
          <a:p>
            <a:pPr lvl="1"/>
            <a:r>
              <a:rPr lang="en-US" dirty="0"/>
              <a:t>Each conditional only considers a small window of size </a:t>
            </a:r>
            <a:r>
              <a:rPr lang="en-US" i="1" dirty="0"/>
              <a:t>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Consider “</a:t>
            </a:r>
            <a:r>
              <a:rPr lang="en-US" i="1" dirty="0"/>
              <a:t>the same </a:t>
            </a:r>
            <a:r>
              <a:rPr lang="en-US" b="1" i="1" dirty="0"/>
              <a:t>stump</a:t>
            </a:r>
            <a:r>
              <a:rPr lang="en-US" i="1" dirty="0"/>
              <a:t> which had impaled the car of many a guest in the past thirty years and which </a:t>
            </a:r>
            <a:r>
              <a:rPr lang="en-US" i="1" dirty="0">
                <a:solidFill>
                  <a:srgbClr val="FF0000"/>
                </a:solidFill>
              </a:rPr>
              <a:t>he refused to have</a:t>
            </a:r>
            <a:r>
              <a:rPr lang="en-US" i="1" dirty="0"/>
              <a:t> </a:t>
            </a:r>
            <a:r>
              <a:rPr lang="en-US" b="1" i="1" dirty="0"/>
              <a:t>removed</a:t>
            </a:r>
            <a:r>
              <a:rPr lang="en-US" dirty="0"/>
              <a:t>”</a:t>
            </a:r>
            <a:endParaRPr lang="en-US" b="1" dirty="0"/>
          </a:p>
          <a:p>
            <a:pPr lvl="1"/>
            <a:r>
              <a:rPr lang="en-US" dirty="0"/>
              <a:t>It is impossible to tell “removed” is likely by looking at the four preceding tokens.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AA84D2-A148-6045-873D-50487ACE475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182956" y="690664"/>
            <a:ext cx="1811532" cy="25045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3DC40F-BBF0-9F40-801A-491CD0BF5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543" y="2758838"/>
            <a:ext cx="91440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51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9DBD3-0473-3B43-AFEA-A304F84F5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FFCB-B38A-4F45-A627-5F8755976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Data Sparsity</a:t>
            </a:r>
          </a:p>
          <a:p>
            <a:pPr lvl="1"/>
            <a:r>
              <a:rPr lang="en-US" dirty="0"/>
              <a:t>Smoothing: add a small constant to avoid 0.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Backoff</a:t>
            </a:r>
            <a:r>
              <a:rPr lang="en-US" dirty="0"/>
              <a:t>: try a shorter window.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The most widely used approach: </a:t>
            </a:r>
            <a:r>
              <a:rPr lang="en-US" dirty="0" err="1"/>
              <a:t>Kneser</a:t>
            </a:r>
            <a:r>
              <a:rPr lang="en-US" dirty="0"/>
              <a:t>-Ney smoothing/</a:t>
            </a:r>
            <a:r>
              <a:rPr lang="en-US" dirty="0" err="1"/>
              <a:t>backoff</a:t>
            </a:r>
            <a:endParaRPr lang="en-US" dirty="0"/>
          </a:p>
          <a:p>
            <a:pPr lvl="1"/>
            <a:r>
              <a:rPr lang="en-US" b="1" dirty="0" err="1"/>
              <a:t>KenLM</a:t>
            </a:r>
            <a:r>
              <a:rPr lang="en-US" dirty="0"/>
              <a:t> implements the efficient n-gram LM model.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6BDE50-1C89-FD4D-B77D-20406619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C30991-EF05-864D-8963-181917C70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2736850"/>
            <a:ext cx="9740900" cy="800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9B9880-97D9-1845-9973-C5265C7DA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900" y="4267200"/>
            <a:ext cx="88011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86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9DBD3-0473-3B43-AFEA-A304F84F5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FFCB-B38A-4F45-A627-5F8755976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/>
              <a:t>Long-Term Dependency</a:t>
            </a:r>
          </a:p>
          <a:p>
            <a:pPr lvl="1"/>
            <a:r>
              <a:rPr lang="en-US" dirty="0"/>
              <a:t>Increase </a:t>
            </a:r>
            <a:r>
              <a:rPr lang="en-US" i="1" dirty="0"/>
              <a:t>n</a:t>
            </a:r>
            <a:r>
              <a:rPr lang="en-US" dirty="0"/>
              <a:t>: not feasible as the data sparsity worsens.</a:t>
            </a:r>
          </a:p>
          <a:p>
            <a:pPr lvl="1"/>
            <a:r>
              <a:rPr lang="en-US" dirty="0"/>
              <a:t># of all possible </a:t>
            </a:r>
            <a:r>
              <a:rPr lang="en-US" i="1" dirty="0"/>
              <a:t>n</a:t>
            </a:r>
            <a:r>
              <a:rPr lang="en-US" dirty="0"/>
              <a:t>-grams grows exponentially </a:t>
            </a:r>
            <a:r>
              <a:rPr lang="en-US" dirty="0" err="1"/>
              <a:t>w.r.t</a:t>
            </a:r>
            <a:r>
              <a:rPr lang="en-US" dirty="0"/>
              <a:t>. </a:t>
            </a:r>
            <a:r>
              <a:rPr lang="en-US" i="1" dirty="0"/>
              <a:t>n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The data size does not grow exponentially: many never-occurring </a:t>
            </a:r>
            <a:r>
              <a:rPr lang="en-US" i="1" dirty="0"/>
              <a:t>n</a:t>
            </a:r>
            <a:r>
              <a:rPr lang="en-US" dirty="0"/>
              <a:t>-grams.</a:t>
            </a:r>
          </a:p>
          <a:p>
            <a:pPr lvl="1"/>
            <a:endParaRPr lang="en-US" dirty="0"/>
          </a:p>
          <a:p>
            <a:r>
              <a:rPr lang="en-US" dirty="0"/>
              <a:t>These two problems are closely related and cannot be tackled well.</a:t>
            </a:r>
          </a:p>
          <a:p>
            <a:pPr lvl="1"/>
            <a:r>
              <a:rPr lang="en-US" dirty="0"/>
              <a:t>To capture long-term dependencies, </a:t>
            </a:r>
            <a:r>
              <a:rPr lang="en-US" i="1" dirty="0"/>
              <a:t>n</a:t>
            </a:r>
            <a:r>
              <a:rPr lang="en-US" dirty="0"/>
              <a:t> must be large.</a:t>
            </a:r>
          </a:p>
          <a:p>
            <a:pPr lvl="1"/>
            <a:r>
              <a:rPr lang="en-US" dirty="0"/>
              <a:t>To address data sparsity, </a:t>
            </a:r>
            <a:r>
              <a:rPr lang="en-US" i="1" dirty="0"/>
              <a:t>n</a:t>
            </a:r>
            <a:r>
              <a:rPr lang="en-US" dirty="0"/>
              <a:t> must be small.</a:t>
            </a:r>
          </a:p>
          <a:p>
            <a:pPr lvl="1"/>
            <a:r>
              <a:rPr lang="en-US" dirty="0"/>
              <a:t>Conflicting goals..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6BDE50-1C89-FD4D-B77D-20406619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EAEC63-8CBF-5F4D-9093-7BE5E3AA7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300" y="2717800"/>
            <a:ext cx="10668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209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N-Gram Language Models – Two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8814"/>
            <a:ext cx="10515600" cy="534048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Data sparsity: lack of generalization</a:t>
            </a:r>
          </a:p>
          <a:p>
            <a:pPr lvl="1"/>
            <a:r>
              <a:rPr lang="en-US" dirty="0"/>
              <a:t>What happens “one” n-gram never happens?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Inability to capture long-term dependencies</a:t>
            </a:r>
          </a:p>
          <a:p>
            <a:pPr lvl="1"/>
            <a:r>
              <a:rPr lang="en-US" dirty="0"/>
              <a:t>Each conditional only considers a small window of size </a:t>
            </a:r>
            <a:r>
              <a:rPr lang="en-US" i="1" dirty="0"/>
              <a:t>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Consider “</a:t>
            </a:r>
            <a:r>
              <a:rPr lang="en-US" i="1" dirty="0"/>
              <a:t>the same </a:t>
            </a:r>
            <a:r>
              <a:rPr lang="en-US" b="1" i="1" dirty="0"/>
              <a:t>stump</a:t>
            </a:r>
            <a:r>
              <a:rPr lang="en-US" i="1" dirty="0"/>
              <a:t> which had impaled the car of many a guest in the past thirty years and which </a:t>
            </a:r>
            <a:r>
              <a:rPr lang="en-US" i="1" dirty="0">
                <a:solidFill>
                  <a:srgbClr val="FF0000"/>
                </a:solidFill>
              </a:rPr>
              <a:t>he refused to have</a:t>
            </a:r>
            <a:r>
              <a:rPr lang="en-US" i="1" dirty="0"/>
              <a:t> </a:t>
            </a:r>
            <a:r>
              <a:rPr lang="en-US" b="1" i="1" dirty="0"/>
              <a:t>removed</a:t>
            </a:r>
            <a:r>
              <a:rPr lang="en-US" dirty="0"/>
              <a:t>”</a:t>
            </a:r>
            <a:endParaRPr lang="en-US" b="1" dirty="0"/>
          </a:p>
          <a:p>
            <a:pPr lvl="1"/>
            <a:r>
              <a:rPr lang="en-US" dirty="0"/>
              <a:t>It is impossible to tell “removed” is likely by looking at the four preceding tokens.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AA84D2-A148-6045-873D-50487ACE475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182956" y="690664"/>
            <a:ext cx="1811532" cy="250453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3DC40F-BBF0-9F40-801A-491CD0BF5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543" y="2758838"/>
            <a:ext cx="91440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194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N-Gram Language Model </a:t>
            </a:r>
            <a:r>
              <a:rPr lang="en-US" sz="2800" dirty="0"/>
              <a:t>[</a:t>
            </a:r>
            <a:r>
              <a:rPr lang="en-US" sz="2800" dirty="0" err="1"/>
              <a:t>Bengio</a:t>
            </a:r>
            <a:r>
              <a:rPr lang="en-US" sz="2800" dirty="0"/>
              <a:t> et al., 2001]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6489-71CF-3148-9226-53346093B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first extension of n-gram language models using a neural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17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3666ED5-7827-E844-9862-E06B11B56339}"/>
              </a:ext>
            </a:extLst>
          </p:cNvPr>
          <p:cNvSpPr/>
          <p:nvPr/>
        </p:nvSpPr>
        <p:spPr>
          <a:xfrm>
            <a:off x="2597286" y="270427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FDB9B1-EB3A-A443-8427-073EA9F9D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399" y="4077614"/>
            <a:ext cx="38100" cy="2921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64A1D51-402C-E545-BB88-B6F45DB0E27D}"/>
              </a:ext>
            </a:extLst>
          </p:cNvPr>
          <p:cNvSpPr/>
          <p:nvPr/>
        </p:nvSpPr>
        <p:spPr>
          <a:xfrm>
            <a:off x="2581046" y="339896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08411C6-8C92-614E-A43D-696FA934ED94}"/>
              </a:ext>
            </a:extLst>
          </p:cNvPr>
          <p:cNvSpPr/>
          <p:nvPr/>
        </p:nvSpPr>
        <p:spPr>
          <a:xfrm>
            <a:off x="2569374" y="4606676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57094AE-4397-384F-A190-35CF348EFC38}"/>
              </a:ext>
            </a:extLst>
          </p:cNvPr>
          <p:cNvSpPr/>
          <p:nvPr/>
        </p:nvSpPr>
        <p:spPr>
          <a:xfrm>
            <a:off x="3550087" y="2639652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1C1658-F105-5F4F-802F-CC695A7B19DC}"/>
              </a:ext>
            </a:extLst>
          </p:cNvPr>
          <p:cNvSpPr/>
          <p:nvPr/>
        </p:nvSpPr>
        <p:spPr>
          <a:xfrm>
            <a:off x="3540271" y="3334344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8679C5-37A0-F241-9C85-55DE55951D00}"/>
              </a:ext>
            </a:extLst>
          </p:cNvPr>
          <p:cNvSpPr/>
          <p:nvPr/>
        </p:nvSpPr>
        <p:spPr>
          <a:xfrm>
            <a:off x="3505316" y="4558801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6817F7E-33B0-7F4A-8A0E-41121F270D47}"/>
              </a:ext>
            </a:extLst>
          </p:cNvPr>
          <p:cNvSpPr/>
          <p:nvPr/>
        </p:nvSpPr>
        <p:spPr>
          <a:xfrm>
            <a:off x="3093296" y="5527308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E986C7C-1DC7-C242-B42A-109A40F87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683" y="5628502"/>
            <a:ext cx="330200" cy="24130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8FC640E-5162-5544-9557-7F5CE886D688}"/>
              </a:ext>
            </a:extLst>
          </p:cNvPr>
          <p:cNvCxnSpPr>
            <a:stCxn id="5" idx="6"/>
            <a:endCxn id="11" idx="1"/>
          </p:cNvCxnSpPr>
          <p:nvPr/>
        </p:nvCxnSpPr>
        <p:spPr>
          <a:xfrm flipV="1">
            <a:off x="3044261" y="2927762"/>
            <a:ext cx="50582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1922563-8F8A-AE48-9A31-025ADEB6FFE4}"/>
              </a:ext>
            </a:extLst>
          </p:cNvPr>
          <p:cNvCxnSpPr>
            <a:cxnSpLocks/>
            <a:stCxn id="9" idx="6"/>
            <a:endCxn id="12" idx="1"/>
          </p:cNvCxnSpPr>
          <p:nvPr/>
        </p:nvCxnSpPr>
        <p:spPr>
          <a:xfrm flipV="1">
            <a:off x="3028021" y="3622454"/>
            <a:ext cx="5122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775FB7A-2DFD-C34A-B695-068172F75BA9}"/>
              </a:ext>
            </a:extLst>
          </p:cNvPr>
          <p:cNvCxnSpPr>
            <a:cxnSpLocks/>
            <a:stCxn id="10" idx="6"/>
            <a:endCxn id="13" idx="1"/>
          </p:cNvCxnSpPr>
          <p:nvPr/>
        </p:nvCxnSpPr>
        <p:spPr>
          <a:xfrm>
            <a:off x="3016349" y="4830164"/>
            <a:ext cx="488967" cy="16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C6A326B7-B343-8241-985B-37EF756D6BFB}"/>
              </a:ext>
            </a:extLst>
          </p:cNvPr>
          <p:cNvCxnSpPr>
            <a:cxnSpLocks/>
            <a:stCxn id="14" idx="0"/>
            <a:endCxn id="13" idx="1"/>
          </p:cNvCxnSpPr>
          <p:nvPr/>
        </p:nvCxnSpPr>
        <p:spPr>
          <a:xfrm rot="5400000" flipH="1" flipV="1">
            <a:off x="3070852" y="5092844"/>
            <a:ext cx="680397" cy="18853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223A393-B5EE-4848-BF7F-E6170DF48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8674" y="4744426"/>
            <a:ext cx="584200" cy="2032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F803321F-84AF-414E-ADA9-41E69C4D3A2A}"/>
              </a:ext>
            </a:extLst>
          </p:cNvPr>
          <p:cNvSpPr/>
          <p:nvPr/>
        </p:nvSpPr>
        <p:spPr>
          <a:xfrm rot="5400000">
            <a:off x="4105433" y="3481969"/>
            <a:ext cx="2495368" cy="8107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Sentence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Representation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Extractor*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E3F78B2-7DD7-BA41-9602-A953DA56EA50}"/>
              </a:ext>
            </a:extLst>
          </p:cNvPr>
          <p:cNvCxnSpPr>
            <a:stCxn id="11" idx="3"/>
          </p:cNvCxnSpPr>
          <p:nvPr/>
        </p:nvCxnSpPr>
        <p:spPr>
          <a:xfrm flipV="1">
            <a:off x="4486695" y="2927761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162FBD9-18A9-234F-B4B3-0D4884F1E9DE}"/>
              </a:ext>
            </a:extLst>
          </p:cNvPr>
          <p:cNvCxnSpPr/>
          <p:nvPr/>
        </p:nvCxnSpPr>
        <p:spPr>
          <a:xfrm flipV="1">
            <a:off x="4464310" y="3622452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88AB21-8C89-7B4E-A154-E515822FB4C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4441924" y="4846911"/>
            <a:ext cx="522485" cy="5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0D95015-3B6D-CD40-8C25-E6A4714EFF0A}"/>
              </a:ext>
            </a:extLst>
          </p:cNvPr>
          <p:cNvSpPr/>
          <p:nvPr/>
        </p:nvSpPr>
        <p:spPr>
          <a:xfrm>
            <a:off x="8165360" y="3684743"/>
            <a:ext cx="1402080" cy="109230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 w="222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A202FFA-B6E7-A844-ADBA-D01CE27DAAE3}"/>
              </a:ext>
            </a:extLst>
          </p:cNvPr>
          <p:cNvSpPr/>
          <p:nvPr/>
        </p:nvSpPr>
        <p:spPr>
          <a:xfrm>
            <a:off x="6393394" y="3570605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E8A6422-E452-064C-A69E-175FA9A48BBD}"/>
              </a:ext>
            </a:extLst>
          </p:cNvPr>
          <p:cNvSpPr/>
          <p:nvPr/>
        </p:nvSpPr>
        <p:spPr>
          <a:xfrm>
            <a:off x="8302520" y="3783226"/>
            <a:ext cx="533525" cy="229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256A5C4-CB09-2E43-8660-00298E2E1D2E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>
          <a:xfrm>
            <a:off x="7775628" y="3882937"/>
            <a:ext cx="526892" cy="1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F3D1C0F6-CC1B-6F47-B832-D79BB67469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6724" y="3817116"/>
            <a:ext cx="381000" cy="1778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21E41EC-7BCC-6B4A-9EEC-AD2F6B0A80FA}"/>
              </a:ext>
            </a:extLst>
          </p:cNvPr>
          <p:cNvSpPr/>
          <p:nvPr/>
        </p:nvSpPr>
        <p:spPr>
          <a:xfrm>
            <a:off x="9164836" y="4367009"/>
            <a:ext cx="320351" cy="332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39A839A-F2E3-9F46-9E9B-5CCD1AC6AA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0316" y="4414560"/>
            <a:ext cx="229390" cy="237583"/>
          </a:xfrm>
          <a:prstGeom prst="rect">
            <a:avLst/>
          </a:prstGeom>
        </p:spPr>
      </p:pic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5FB56329-F1E3-AD4F-8BB3-858BB31E1E94}"/>
              </a:ext>
            </a:extLst>
          </p:cNvPr>
          <p:cNvCxnSpPr>
            <a:stCxn id="27" idx="2"/>
            <a:endCxn id="30" idx="1"/>
          </p:cNvCxnSpPr>
          <p:nvPr/>
        </p:nvCxnSpPr>
        <p:spPr>
          <a:xfrm rot="16200000" flipH="1">
            <a:off x="8606684" y="3975199"/>
            <a:ext cx="520751" cy="5955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670E754F-B98C-D843-8533-6C3F7283D9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36111" y="3817116"/>
            <a:ext cx="177800" cy="1524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87DBA81F-977B-454C-BC25-E12F3AB6ACF6}"/>
              </a:ext>
            </a:extLst>
          </p:cNvPr>
          <p:cNvSpPr/>
          <p:nvPr/>
        </p:nvSpPr>
        <p:spPr>
          <a:xfrm>
            <a:off x="9173544" y="3784722"/>
            <a:ext cx="315520" cy="2264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3460C8B-732E-0045-8198-F4E1DD143B50}"/>
              </a:ext>
            </a:extLst>
          </p:cNvPr>
          <p:cNvCxnSpPr>
            <a:cxnSpLocks/>
            <a:stCxn id="27" idx="3"/>
            <a:endCxn id="34" idx="1"/>
          </p:cNvCxnSpPr>
          <p:nvPr/>
        </p:nvCxnSpPr>
        <p:spPr>
          <a:xfrm>
            <a:off x="8836045" y="3897914"/>
            <a:ext cx="337499" cy="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93FB63D-9FF7-2048-B4DE-4C88F8762514}"/>
              </a:ext>
            </a:extLst>
          </p:cNvPr>
          <p:cNvCxnSpPr>
            <a:cxnSpLocks/>
            <a:stCxn id="30" idx="0"/>
            <a:endCxn id="34" idx="2"/>
          </p:cNvCxnSpPr>
          <p:nvPr/>
        </p:nvCxnSpPr>
        <p:spPr>
          <a:xfrm flipV="1">
            <a:off x="9325012" y="4011145"/>
            <a:ext cx="6292" cy="35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EC7C086B-FAC7-4A43-A542-9C03CDBC02A0}"/>
              </a:ext>
            </a:extLst>
          </p:cNvPr>
          <p:cNvSpPr/>
          <p:nvPr/>
        </p:nvSpPr>
        <p:spPr>
          <a:xfrm rot="5400000">
            <a:off x="4674872" y="3731492"/>
            <a:ext cx="2495368" cy="311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Concatenation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CD607E3-DBB4-2C4D-89A2-B685862EEDEB}"/>
              </a:ext>
            </a:extLst>
          </p:cNvPr>
          <p:cNvCxnSpPr>
            <a:cxnSpLocks/>
            <a:stCxn id="37" idx="0"/>
            <a:endCxn id="26" idx="1"/>
          </p:cNvCxnSpPr>
          <p:nvPr/>
        </p:nvCxnSpPr>
        <p:spPr>
          <a:xfrm flipV="1">
            <a:off x="6078400" y="3882937"/>
            <a:ext cx="314994" cy="4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80817B6C-A8FD-5149-AE31-E739D729967B}"/>
              </a:ext>
            </a:extLst>
          </p:cNvPr>
          <p:cNvSpPr/>
          <p:nvPr/>
        </p:nvSpPr>
        <p:spPr>
          <a:xfrm>
            <a:off x="5766712" y="5556151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F83C818-7030-A74B-8D92-E23AD486BD7A}"/>
              </a:ext>
            </a:extLst>
          </p:cNvPr>
          <p:cNvCxnSpPr>
            <a:cxnSpLocks/>
            <a:stCxn id="39" idx="7"/>
            <a:endCxn id="26" idx="2"/>
          </p:cNvCxnSpPr>
          <p:nvPr/>
        </p:nvCxnSpPr>
        <p:spPr>
          <a:xfrm flipV="1">
            <a:off x="6148229" y="4195269"/>
            <a:ext cx="936282" cy="1426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749F48E6-504B-264E-9E45-CCDB47AD02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20349" y="5660237"/>
            <a:ext cx="139700" cy="22860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95541D1-2275-0345-BCCE-68FB7B7E7A64}"/>
              </a:ext>
            </a:extLst>
          </p:cNvPr>
          <p:cNvSpPr txBox="1"/>
          <p:nvPr/>
        </p:nvSpPr>
        <p:spPr>
          <a:xfrm>
            <a:off x="8330705" y="3354865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Softmax</a:t>
            </a:r>
            <a:endParaRPr lang="en-US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686E0EB-066A-004F-BE7A-B1138465A9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54783" y="2808026"/>
            <a:ext cx="596900" cy="2032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859A6868-023F-4945-9491-31E6440D7B9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5474" y="3493860"/>
            <a:ext cx="9017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76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N-Gram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6489-71CF-3148-9226-53346093B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first neural language models</a:t>
            </a:r>
          </a:p>
          <a:p>
            <a:r>
              <a:rPr lang="en-US" dirty="0"/>
              <a:t>Trained using backpropagation and SGD: see Lecture 1</a:t>
            </a:r>
          </a:p>
          <a:p>
            <a:r>
              <a:rPr lang="en-US" dirty="0"/>
              <a:t>Generalizes to an unseen </a:t>
            </a:r>
            <a:r>
              <a:rPr lang="en-US" i="1" dirty="0"/>
              <a:t>n</a:t>
            </a:r>
            <a:r>
              <a:rPr lang="en-US" dirty="0"/>
              <a:t>-gram</a:t>
            </a:r>
          </a:p>
          <a:p>
            <a:r>
              <a:rPr lang="en-US" b="1" dirty="0"/>
              <a:t>Addresses the issue of data sparsity</a:t>
            </a:r>
          </a:p>
          <a:p>
            <a:endParaRPr lang="en-US" b="1" dirty="0"/>
          </a:p>
          <a:p>
            <a:r>
              <a:rPr lang="en-US" i="1" dirty="0"/>
              <a:t>How?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18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5813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N-Gram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6489-71CF-3148-9226-53346093B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the data sparsity happen?</a:t>
            </a:r>
          </a:p>
          <a:p>
            <a:r>
              <a:rPr lang="en-US" dirty="0"/>
              <a:t>A “shallow” answer: some n-grams do not occur in the</a:t>
            </a:r>
            <a:br>
              <a:rPr lang="en-US" dirty="0"/>
            </a:br>
            <a:r>
              <a:rPr lang="en-US" dirty="0"/>
              <a:t>training data, while they do in the test time.</a:t>
            </a:r>
          </a:p>
          <a:p>
            <a:r>
              <a:rPr lang="en-US" dirty="0"/>
              <a:t>A “slightly deeper” answer: it is difficult to impose</a:t>
            </a:r>
            <a:br>
              <a:rPr lang="en-US" dirty="0"/>
            </a:br>
            <a:r>
              <a:rPr lang="en-US" dirty="0"/>
              <a:t>token/phrase similarities in the discrete space.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19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260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Input: a sentence</a:t>
            </a:r>
          </a:p>
          <a:p>
            <a:r>
              <a:rPr lang="en-US" dirty="0"/>
              <a:t>Output: the probability of the input sentence</a:t>
            </a:r>
          </a:p>
          <a:p>
            <a:r>
              <a:rPr lang="en-US" dirty="0"/>
              <a:t>A language model captures the distribution over all possible sentences. </a:t>
            </a:r>
          </a:p>
          <a:p>
            <a:endParaRPr lang="en-US" dirty="0"/>
          </a:p>
          <a:p>
            <a:r>
              <a:rPr lang="en-US" dirty="0"/>
              <a:t>Unlike text classification, it is </a:t>
            </a:r>
            <a:r>
              <a:rPr lang="en-US" i="1" dirty="0"/>
              <a:t>unsupervised learning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We will however turn the problem into a </a:t>
            </a:r>
            <a:r>
              <a:rPr lang="en-US" i="1" dirty="0"/>
              <a:t>sequence of supervised learning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538C5A-976F-5A4C-916B-BBBFE4BFC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235" y="3391222"/>
            <a:ext cx="36195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2070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N-Gram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6489-71CF-3148-9226-53346093B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does the data sparsity happen?</a:t>
            </a:r>
          </a:p>
          <a:p>
            <a:r>
              <a:rPr lang="en-US" dirty="0"/>
              <a:t>Back to the earlier example</a:t>
            </a:r>
          </a:p>
          <a:p>
            <a:pPr lvl="1"/>
            <a:r>
              <a:rPr lang="en-US" dirty="0"/>
              <a:t>Problem: </a:t>
            </a:r>
          </a:p>
          <a:p>
            <a:pPr lvl="1"/>
            <a:r>
              <a:rPr lang="en-US" dirty="0"/>
              <a:t>Observation: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If the LM knew “llama” is a mammal similar to “cat”, </a:t>
            </a:r>
            <a:br>
              <a:rPr lang="en-US" dirty="0"/>
            </a:br>
            <a:r>
              <a:rPr lang="en-US" dirty="0"/>
              <a:t>“dog” and “deer”, it would be able to guess ”chasing a</a:t>
            </a:r>
            <a:br>
              <a:rPr lang="en-US" dirty="0"/>
            </a:br>
            <a:r>
              <a:rPr lang="en-US" dirty="0"/>
              <a:t>llama” is as likely as “chasing a cat”, “chasing a dog”, </a:t>
            </a:r>
            <a:br>
              <a:rPr lang="en-US" dirty="0"/>
            </a:br>
            <a:r>
              <a:rPr lang="en-US" dirty="0"/>
              <a:t>and “chasing a deer”.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20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A324BAA-E08E-AA4F-B4E7-7FD5786FFA0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13050" y="2850805"/>
            <a:ext cx="3086100" cy="3302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BA8A3ABB-EF14-984A-941C-98C8FC964EB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98800" y="3257550"/>
            <a:ext cx="29718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8253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N-Gram Language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36489-71CF-3148-9226-53346093B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neural n-gram language model addresses this issue by</a:t>
            </a:r>
            <a:br>
              <a:rPr lang="en-US" dirty="0"/>
            </a:br>
            <a:r>
              <a:rPr lang="en-US" dirty="0"/>
              <a:t>“learning the similarities” among </a:t>
            </a:r>
            <a:r>
              <a:rPr lang="en-US" u="sng" dirty="0"/>
              <a:t>tokens</a:t>
            </a:r>
            <a:r>
              <a:rPr lang="en-US" dirty="0"/>
              <a:t> and </a:t>
            </a:r>
            <a:r>
              <a:rPr lang="en-US" u="sng" dirty="0"/>
              <a:t>phrases</a:t>
            </a:r>
            <a:r>
              <a:rPr lang="en-US" dirty="0"/>
              <a:t> in a</a:t>
            </a:r>
            <a:br>
              <a:rPr lang="en-US" dirty="0"/>
            </a:br>
            <a:r>
              <a:rPr lang="en-US" dirty="0"/>
              <a:t>“continuous vector space”.</a:t>
            </a:r>
          </a:p>
          <a:p>
            <a:r>
              <a:rPr lang="en-US" dirty="0"/>
              <a:t>In the “continuous vector space”, similar tokens/phrases </a:t>
            </a:r>
            <a:br>
              <a:rPr lang="en-US" dirty="0"/>
            </a:br>
            <a:r>
              <a:rPr lang="en-US" dirty="0"/>
              <a:t>are nearby: </a:t>
            </a:r>
            <a:r>
              <a:rPr lang="en-US" sz="2400" dirty="0"/>
              <a:t>e.g., word2vec [</a:t>
            </a:r>
            <a:r>
              <a:rPr lang="en-US" sz="2400" dirty="0" err="1"/>
              <a:t>Mikolov</a:t>
            </a:r>
            <a:r>
              <a:rPr lang="en-US" sz="2400" dirty="0"/>
              <a:t> et al., 2013; Pennington</a:t>
            </a:r>
            <a:br>
              <a:rPr lang="en-US" sz="2400" dirty="0"/>
            </a:br>
            <a:r>
              <a:rPr lang="en-US" sz="2400" dirty="0"/>
              <a:t>et al., 2014], doc2vec [</a:t>
            </a:r>
            <a:r>
              <a:rPr lang="en-US" sz="2400" dirty="0" err="1"/>
              <a:t>Le&amp;Mikolove</a:t>
            </a:r>
            <a:r>
              <a:rPr lang="en-US" sz="2400" dirty="0"/>
              <a:t>, 2014], sentence-</a:t>
            </a:r>
            <a:br>
              <a:rPr lang="en-US" sz="2400" dirty="0"/>
            </a:br>
            <a:r>
              <a:rPr lang="en-US" sz="2400" dirty="0"/>
              <a:t>to-</a:t>
            </a:r>
            <a:r>
              <a:rPr lang="en-US" sz="2400" dirty="0" err="1"/>
              <a:t>vec</a:t>
            </a:r>
            <a:r>
              <a:rPr lang="en-US" sz="2400" dirty="0"/>
              <a:t> [Hill et al., 2016 and ref’s therein]</a:t>
            </a:r>
          </a:p>
          <a:p>
            <a:r>
              <a:rPr lang="en-US" dirty="0"/>
              <a:t>Then, similar input n-grams lead to similar output: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21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CE6F1D95-AEA5-464C-8B50-D6A3F910D871}"/>
              </a:ext>
            </a:extLst>
          </p:cNvPr>
          <p:cNvSpPr/>
          <p:nvPr/>
        </p:nvSpPr>
        <p:spPr>
          <a:xfrm>
            <a:off x="8780545" y="4793077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D4F907A-49B1-1C48-AC98-F5016FCC0B03}"/>
              </a:ext>
            </a:extLst>
          </p:cNvPr>
          <p:cNvSpPr/>
          <p:nvPr/>
        </p:nvSpPr>
        <p:spPr>
          <a:xfrm>
            <a:off x="9680577" y="1719769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30CF941-671C-FE42-8EEB-6728BDBA9B6B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6223000" y="2616200"/>
            <a:ext cx="2584327" cy="2203659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A6B302D-3DBC-E546-883B-BBF7FDD1F918}"/>
              </a:ext>
            </a:extLst>
          </p:cNvPr>
          <p:cNvCxnSpPr>
            <a:cxnSpLocks/>
            <a:endCxn id="47" idx="2"/>
          </p:cNvCxnSpPr>
          <p:nvPr/>
        </p:nvCxnSpPr>
        <p:spPr>
          <a:xfrm flipV="1">
            <a:off x="7932923" y="1811209"/>
            <a:ext cx="1747654" cy="557779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Picture 54">
            <a:extLst>
              <a:ext uri="{FF2B5EF4-FFF2-40B4-BE49-F238E27FC236}">
                <a16:creationId xmlns:a16="http://schemas.microsoft.com/office/drawing/2014/main" id="{AF9D0984-42B9-644F-AFFD-6BF7EED717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69963" y="5173318"/>
            <a:ext cx="60452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037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Neural N-Gram Language Model</a:t>
            </a:r>
            <a:endParaRPr lang="en-US" dirty="0"/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CC14879B-8D77-2648-91F2-E43EBB4B5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Training examples</a:t>
            </a:r>
          </a:p>
          <a:p>
            <a:pPr lvl="1"/>
            <a:r>
              <a:rPr lang="en-US"/>
              <a:t>there are </a:t>
            </a:r>
            <a:r>
              <a:rPr lang="en-US" b="1">
                <a:solidFill>
                  <a:schemeClr val="accent2"/>
                </a:solidFill>
              </a:rPr>
              <a:t>three</a:t>
            </a:r>
            <a:r>
              <a:rPr lang="en-US"/>
              <a:t> </a:t>
            </a:r>
            <a:r>
              <a:rPr lang="en-US" b="1">
                <a:solidFill>
                  <a:schemeClr val="accent1"/>
                </a:solidFill>
              </a:rPr>
              <a:t>teams</a:t>
            </a:r>
            <a:r>
              <a:rPr lang="en-US"/>
              <a:t> left for qualification.</a:t>
            </a:r>
          </a:p>
          <a:p>
            <a:pPr lvl="1"/>
            <a:r>
              <a:rPr lang="en-US" b="1">
                <a:solidFill>
                  <a:schemeClr val="accent6"/>
                </a:solidFill>
              </a:rPr>
              <a:t>four</a:t>
            </a:r>
            <a:r>
              <a:rPr lang="en-US"/>
              <a:t> </a:t>
            </a:r>
            <a:r>
              <a:rPr lang="en-US" b="1">
                <a:solidFill>
                  <a:schemeClr val="accent1"/>
                </a:solidFill>
              </a:rPr>
              <a:t>teams</a:t>
            </a:r>
            <a:r>
              <a:rPr lang="en-US"/>
              <a:t> have passed the first round.</a:t>
            </a:r>
          </a:p>
          <a:p>
            <a:pPr lvl="1"/>
            <a:r>
              <a:rPr lang="en-US" b="1">
                <a:solidFill>
                  <a:schemeClr val="accent6"/>
                </a:solidFill>
              </a:rPr>
              <a:t>four</a:t>
            </a:r>
            <a:r>
              <a:rPr lang="en-US"/>
              <a:t> </a:t>
            </a:r>
            <a:r>
              <a:rPr lang="en-US" b="1">
                <a:solidFill>
                  <a:srgbClr val="7030A0"/>
                </a:solidFill>
              </a:rPr>
              <a:t>groups</a:t>
            </a:r>
            <a:r>
              <a:rPr lang="en-US"/>
              <a:t> are playing in the field. </a:t>
            </a:r>
          </a:p>
          <a:p>
            <a:r>
              <a:rPr lang="en-US"/>
              <a:t>Q: how likely is “groups” followed by “three”?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22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CE6F1D95-AEA5-464C-8B50-D6A3F910D871}"/>
              </a:ext>
            </a:extLst>
          </p:cNvPr>
          <p:cNvSpPr/>
          <p:nvPr/>
        </p:nvSpPr>
        <p:spPr>
          <a:xfrm>
            <a:off x="8780545" y="4793077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D4F907A-49B1-1C48-AC98-F5016FCC0B03}"/>
              </a:ext>
            </a:extLst>
          </p:cNvPr>
          <p:cNvSpPr/>
          <p:nvPr/>
        </p:nvSpPr>
        <p:spPr>
          <a:xfrm>
            <a:off x="9680577" y="1719769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loud 50">
            <a:extLst>
              <a:ext uri="{FF2B5EF4-FFF2-40B4-BE49-F238E27FC236}">
                <a16:creationId xmlns:a16="http://schemas.microsoft.com/office/drawing/2014/main" id="{A79221CD-6448-D64C-94E8-ABA1724819F2}"/>
              </a:ext>
            </a:extLst>
          </p:cNvPr>
          <p:cNvSpPr/>
          <p:nvPr/>
        </p:nvSpPr>
        <p:spPr>
          <a:xfrm>
            <a:off x="3238499" y="4735787"/>
            <a:ext cx="1943100" cy="1144127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E3DCA05-07F6-0A49-BAA6-D1BC305C072E}"/>
              </a:ext>
            </a:extLst>
          </p:cNvPr>
          <p:cNvSpPr txBox="1"/>
          <p:nvPr/>
        </p:nvSpPr>
        <p:spPr>
          <a:xfrm>
            <a:off x="2646288" y="4263865"/>
            <a:ext cx="3127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Continuous vector space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50A3BDE-2DC0-CC43-B30E-B69B8100235E}"/>
              </a:ext>
            </a:extLst>
          </p:cNvPr>
          <p:cNvSpPr txBox="1"/>
          <p:nvPr/>
        </p:nvSpPr>
        <p:spPr>
          <a:xfrm>
            <a:off x="1493994" y="4793077"/>
            <a:ext cx="848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three</a:t>
            </a:r>
            <a:endParaRPr lang="en-US" sz="24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B5CA096-E246-FB42-B7DA-CD0B6CBD9542}"/>
              </a:ext>
            </a:extLst>
          </p:cNvPr>
          <p:cNvSpPr txBox="1"/>
          <p:nvPr/>
        </p:nvSpPr>
        <p:spPr>
          <a:xfrm>
            <a:off x="6197600" y="4851400"/>
            <a:ext cx="9605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</a:rPr>
              <a:t>teams</a:t>
            </a:r>
            <a:endParaRPr lang="en-US" sz="24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EDA3E0D-F800-B646-BA88-6EBC7D118D68}"/>
              </a:ext>
            </a:extLst>
          </p:cNvPr>
          <p:cNvSpPr txBox="1"/>
          <p:nvPr/>
        </p:nvSpPr>
        <p:spPr>
          <a:xfrm>
            <a:off x="6184900" y="5524500"/>
            <a:ext cx="1093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</a:rPr>
              <a:t>groups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670983C-4AB9-574A-83E4-4DCBFFAB67B6}"/>
              </a:ext>
            </a:extLst>
          </p:cNvPr>
          <p:cNvSpPr txBox="1"/>
          <p:nvPr/>
        </p:nvSpPr>
        <p:spPr>
          <a:xfrm>
            <a:off x="1701800" y="5511800"/>
            <a:ext cx="716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6"/>
                </a:solidFill>
              </a:rPr>
              <a:t>four</a:t>
            </a:r>
            <a:endParaRPr lang="en-US" sz="2400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DF70352-E83F-BE4F-B76B-913F09FB21A3}"/>
              </a:ext>
            </a:extLst>
          </p:cNvPr>
          <p:cNvCxnSpPr/>
          <p:nvPr/>
        </p:nvCxnSpPr>
        <p:spPr>
          <a:xfrm>
            <a:off x="2418471" y="4975957"/>
            <a:ext cx="1607429" cy="27878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53CBC13-F5ED-E84F-9CBF-B1DADF752D4F}"/>
              </a:ext>
            </a:extLst>
          </p:cNvPr>
          <p:cNvCxnSpPr>
            <a:cxnSpLocks/>
            <a:endCxn id="54" idx="1"/>
          </p:cNvCxnSpPr>
          <p:nvPr/>
        </p:nvCxnSpPr>
        <p:spPr>
          <a:xfrm flipV="1">
            <a:off x="4025900" y="5082233"/>
            <a:ext cx="2171700" cy="18276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48F0EFE4-7BFE-4A46-8C85-B26FDF287322}"/>
              </a:ext>
            </a:extLst>
          </p:cNvPr>
          <p:cNvCxnSpPr>
            <a:cxnSpLocks/>
            <a:stCxn id="57" idx="3"/>
          </p:cNvCxnSpPr>
          <p:nvPr/>
        </p:nvCxnSpPr>
        <p:spPr>
          <a:xfrm flipV="1">
            <a:off x="2418471" y="5291127"/>
            <a:ext cx="1607429" cy="45150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8C532B1-EA64-2C43-9977-EBEE41ACA4F9}"/>
              </a:ext>
            </a:extLst>
          </p:cNvPr>
          <p:cNvCxnSpPr>
            <a:cxnSpLocks/>
            <a:endCxn id="56" idx="1"/>
          </p:cNvCxnSpPr>
          <p:nvPr/>
        </p:nvCxnSpPr>
        <p:spPr>
          <a:xfrm>
            <a:off x="4019805" y="5307850"/>
            <a:ext cx="2165095" cy="44748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564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6" grpId="0"/>
      <p:bldP spid="5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7A54-491E-0847-9E7F-7B211007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Neural N-Gram Language Model</a:t>
            </a:r>
            <a:endParaRPr lang="en-US" dirty="0"/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CC14879B-8D77-2648-91F2-E43EBB4B5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practice,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Collect all n-grams from the corpus.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Shuffle all the n-grams to build a training set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the neural n-gram language model using</a:t>
            </a:r>
            <a:br>
              <a:rPr lang="en-US" dirty="0"/>
            </a:br>
            <a:r>
              <a:rPr lang="en-US" dirty="0"/>
              <a:t>stochastic gradient descent on minibatches </a:t>
            </a:r>
            <a:br>
              <a:rPr lang="en-US" dirty="0"/>
            </a:br>
            <a:r>
              <a:rPr lang="en-US" dirty="0"/>
              <a:t>containing 100-1000 n-grams.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Early-stop based on the validation set.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Report perplexity on the test set.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92A90-F9E3-D248-A453-3159DFA4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0EF4AD0-1715-8745-A3C6-1DE235ACF974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831747" y="1937151"/>
            <a:ext cx="6699701" cy="3141994"/>
            <a:chOff x="2395474" y="2639652"/>
            <a:chExt cx="7171966" cy="3363474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66ED5-7827-E844-9862-E06B11B56339}"/>
                </a:ext>
              </a:extLst>
            </p:cNvPr>
            <p:cNvSpPr/>
            <p:nvPr/>
          </p:nvSpPr>
          <p:spPr>
            <a:xfrm>
              <a:off x="2597286" y="2704275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FDB9B1-EB3A-A443-8427-073EA9F9D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6399" y="4077614"/>
              <a:ext cx="38100" cy="292100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64A1D51-402C-E545-BB88-B6F45DB0E27D}"/>
                </a:ext>
              </a:extLst>
            </p:cNvPr>
            <p:cNvSpPr/>
            <p:nvPr/>
          </p:nvSpPr>
          <p:spPr>
            <a:xfrm>
              <a:off x="2581046" y="3398967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08411C6-8C92-614E-A43D-696FA934ED94}"/>
                </a:ext>
              </a:extLst>
            </p:cNvPr>
            <p:cNvSpPr/>
            <p:nvPr/>
          </p:nvSpPr>
          <p:spPr>
            <a:xfrm>
              <a:off x="2569374" y="460667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57094AE-4397-384F-A190-35CF348EFC38}"/>
                </a:ext>
              </a:extLst>
            </p:cNvPr>
            <p:cNvSpPr/>
            <p:nvPr/>
          </p:nvSpPr>
          <p:spPr>
            <a:xfrm>
              <a:off x="3550087" y="2639652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1C1658-F105-5F4F-802F-CC695A7B19DC}"/>
                </a:ext>
              </a:extLst>
            </p:cNvPr>
            <p:cNvSpPr/>
            <p:nvPr/>
          </p:nvSpPr>
          <p:spPr>
            <a:xfrm>
              <a:off x="3540271" y="3334344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8679C5-37A0-F241-9C85-55DE55951D00}"/>
                </a:ext>
              </a:extLst>
            </p:cNvPr>
            <p:cNvSpPr/>
            <p:nvPr/>
          </p:nvSpPr>
          <p:spPr>
            <a:xfrm>
              <a:off x="3505316" y="4558801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Table Lookup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817F7E-33B0-7F4A-8A0E-41121F270D47}"/>
                </a:ext>
              </a:extLst>
            </p:cNvPr>
            <p:cNvSpPr/>
            <p:nvPr/>
          </p:nvSpPr>
          <p:spPr>
            <a:xfrm>
              <a:off x="3093296" y="5527308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E986C7C-1DC7-C242-B42A-109A40F872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51683" y="5628502"/>
              <a:ext cx="330200" cy="241300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FC640E-5162-5544-9557-7F5CE886D688}"/>
                </a:ext>
              </a:extLst>
            </p:cNvPr>
            <p:cNvCxnSpPr>
              <a:stCxn id="5" idx="6"/>
              <a:endCxn id="11" idx="1"/>
            </p:cNvCxnSpPr>
            <p:nvPr/>
          </p:nvCxnSpPr>
          <p:spPr>
            <a:xfrm flipV="1">
              <a:off x="3044261" y="2927762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1922563-8F8A-AE48-9A31-025ADEB6FFE4}"/>
                </a:ext>
              </a:extLst>
            </p:cNvPr>
            <p:cNvCxnSpPr>
              <a:cxnSpLocks/>
              <a:stCxn id="9" idx="6"/>
              <a:endCxn id="12" idx="1"/>
            </p:cNvCxnSpPr>
            <p:nvPr/>
          </p:nvCxnSpPr>
          <p:spPr>
            <a:xfrm flipV="1">
              <a:off x="3028021" y="3622454"/>
              <a:ext cx="51225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775FB7A-2DFD-C34A-B695-068172F75BA9}"/>
                </a:ext>
              </a:extLst>
            </p:cNvPr>
            <p:cNvCxnSpPr>
              <a:cxnSpLocks/>
              <a:stCxn id="10" idx="6"/>
              <a:endCxn id="13" idx="1"/>
            </p:cNvCxnSpPr>
            <p:nvPr/>
          </p:nvCxnSpPr>
          <p:spPr>
            <a:xfrm>
              <a:off x="3016349" y="4830164"/>
              <a:ext cx="488967" cy="167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C6A326B7-B343-8241-985B-37EF756D6BFB}"/>
                </a:ext>
              </a:extLst>
            </p:cNvPr>
            <p:cNvCxnSpPr>
              <a:cxnSpLocks/>
              <a:stCxn id="14" idx="0"/>
              <a:endCxn id="13" idx="1"/>
            </p:cNvCxnSpPr>
            <p:nvPr/>
          </p:nvCxnSpPr>
          <p:spPr>
            <a:xfrm rot="5400000" flipH="1" flipV="1">
              <a:off x="3070852" y="5092844"/>
              <a:ext cx="680397" cy="1885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223A393-B5EE-4848-BF7F-E6170DF48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28674" y="4744426"/>
              <a:ext cx="584200" cy="203200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3321F-84AF-414E-ADA9-41E69C4D3A2A}"/>
                </a:ext>
              </a:extLst>
            </p:cNvPr>
            <p:cNvSpPr/>
            <p:nvPr/>
          </p:nvSpPr>
          <p:spPr>
            <a:xfrm rot="5400000">
              <a:off x="4105433" y="3481969"/>
              <a:ext cx="2495368" cy="81073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Sentence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Representation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 Extractor*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3F78B2-7DD7-BA41-9602-A953DA56EA50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4486695" y="2927761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162FBD9-18A9-234F-B4B3-0D4884F1E9DE}"/>
                </a:ext>
              </a:extLst>
            </p:cNvPr>
            <p:cNvCxnSpPr/>
            <p:nvPr/>
          </p:nvCxnSpPr>
          <p:spPr>
            <a:xfrm flipV="1">
              <a:off x="4464310" y="3622452"/>
              <a:ext cx="461055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088AB21-8C89-7B4E-A154-E515822FB4CA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4441924" y="4846911"/>
              <a:ext cx="522485" cy="53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0D95015-3B6D-CD40-8C25-E6A4714EFF0A}"/>
                </a:ext>
              </a:extLst>
            </p:cNvPr>
            <p:cNvSpPr/>
            <p:nvPr/>
          </p:nvSpPr>
          <p:spPr>
            <a:xfrm>
              <a:off x="8165360" y="3684743"/>
              <a:ext cx="1402080" cy="1092303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 w="22225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A202FFA-B6E7-A844-ADBA-D01CE27DAAE3}"/>
                </a:ext>
              </a:extLst>
            </p:cNvPr>
            <p:cNvSpPr/>
            <p:nvPr/>
          </p:nvSpPr>
          <p:spPr>
            <a:xfrm>
              <a:off x="6393394" y="3570605"/>
              <a:ext cx="1382234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An arbitrary 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sub-graph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E8A6422-E452-064C-A69E-175FA9A48BBD}"/>
                </a:ext>
              </a:extLst>
            </p:cNvPr>
            <p:cNvSpPr/>
            <p:nvPr/>
          </p:nvSpPr>
          <p:spPr>
            <a:xfrm>
              <a:off x="8302520" y="3783226"/>
              <a:ext cx="533525" cy="2293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256A5C4-CB09-2E43-8660-00298E2E1D2E}"/>
                </a:ext>
              </a:extLst>
            </p:cNvPr>
            <p:cNvCxnSpPr>
              <a:cxnSpLocks/>
              <a:stCxn id="26" idx="3"/>
              <a:endCxn id="27" idx="1"/>
            </p:cNvCxnSpPr>
            <p:nvPr/>
          </p:nvCxnSpPr>
          <p:spPr>
            <a:xfrm>
              <a:off x="7775628" y="3882937"/>
              <a:ext cx="526892" cy="14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3D1C0F6-CC1B-6F47-B832-D79BB6746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376724" y="3817116"/>
              <a:ext cx="381000" cy="177800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1E41EC-7BCC-6B4A-9EEC-AD2F6B0A80FA}"/>
                </a:ext>
              </a:extLst>
            </p:cNvPr>
            <p:cNvSpPr/>
            <p:nvPr/>
          </p:nvSpPr>
          <p:spPr>
            <a:xfrm>
              <a:off x="9164836" y="4367009"/>
              <a:ext cx="320351" cy="33268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39A839A-F2E3-9F46-9E9B-5CCD1AC6A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10316" y="4414560"/>
              <a:ext cx="229390" cy="237583"/>
            </a:xfrm>
            <a:prstGeom prst="rect">
              <a:avLst/>
            </a:prstGeom>
          </p:spPr>
        </p:pic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5FB56329-F1E3-AD4F-8BB3-858BB31E1E94}"/>
                </a:ext>
              </a:extLst>
            </p:cNvPr>
            <p:cNvCxnSpPr>
              <a:stCxn id="27" idx="2"/>
              <a:endCxn id="30" idx="1"/>
            </p:cNvCxnSpPr>
            <p:nvPr/>
          </p:nvCxnSpPr>
          <p:spPr>
            <a:xfrm rot="16200000" flipH="1">
              <a:off x="8606684" y="3975199"/>
              <a:ext cx="520751" cy="59555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670E754F-B98C-D843-8533-6C3F7283D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236111" y="3817116"/>
              <a:ext cx="177800" cy="152400"/>
            </a:xfrm>
            <a:prstGeom prst="rect">
              <a:avLst/>
            </a:prstGeom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DBA81F-977B-454C-BC25-E12F3AB6ACF6}"/>
                </a:ext>
              </a:extLst>
            </p:cNvPr>
            <p:cNvSpPr/>
            <p:nvPr/>
          </p:nvSpPr>
          <p:spPr>
            <a:xfrm>
              <a:off x="9173544" y="3784722"/>
              <a:ext cx="315520" cy="2264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3460C8B-732E-0045-8198-F4E1DD143B50}"/>
                </a:ext>
              </a:extLst>
            </p:cNvPr>
            <p:cNvCxnSpPr>
              <a:cxnSpLocks/>
              <a:stCxn id="27" idx="3"/>
              <a:endCxn id="34" idx="1"/>
            </p:cNvCxnSpPr>
            <p:nvPr/>
          </p:nvCxnSpPr>
          <p:spPr>
            <a:xfrm>
              <a:off x="8836045" y="3897914"/>
              <a:ext cx="337499" cy="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93FB63D-9FF7-2048-B4DE-4C88F8762514}"/>
                </a:ext>
              </a:extLst>
            </p:cNvPr>
            <p:cNvCxnSpPr>
              <a:cxnSpLocks/>
              <a:stCxn id="30" idx="0"/>
              <a:endCxn id="34" idx="2"/>
            </p:cNvCxnSpPr>
            <p:nvPr/>
          </p:nvCxnSpPr>
          <p:spPr>
            <a:xfrm flipV="1">
              <a:off x="9325012" y="4011145"/>
              <a:ext cx="6292" cy="355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C7C086B-FAC7-4A43-A542-9C03CDBC02A0}"/>
                </a:ext>
              </a:extLst>
            </p:cNvPr>
            <p:cNvSpPr/>
            <p:nvPr/>
          </p:nvSpPr>
          <p:spPr>
            <a:xfrm rot="5400000">
              <a:off x="4674872" y="3731492"/>
              <a:ext cx="2495368" cy="3116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Concatenation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CD607E3-DBB4-2C4D-89A2-B685862EEDEB}"/>
                </a:ext>
              </a:extLst>
            </p:cNvPr>
            <p:cNvCxnSpPr>
              <a:cxnSpLocks/>
              <a:stCxn id="37" idx="0"/>
              <a:endCxn id="26" idx="1"/>
            </p:cNvCxnSpPr>
            <p:nvPr/>
          </p:nvCxnSpPr>
          <p:spPr>
            <a:xfrm flipV="1">
              <a:off x="6078400" y="3882937"/>
              <a:ext cx="314994" cy="43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0817B6C-A8FD-5149-AE31-E739D729967B}"/>
                </a:ext>
              </a:extLst>
            </p:cNvPr>
            <p:cNvSpPr/>
            <p:nvPr/>
          </p:nvSpPr>
          <p:spPr>
            <a:xfrm>
              <a:off x="5766712" y="5556151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F83C818-7030-A74B-8D92-E23AD486BD7A}"/>
                </a:ext>
              </a:extLst>
            </p:cNvPr>
            <p:cNvCxnSpPr>
              <a:cxnSpLocks/>
              <a:stCxn id="39" idx="7"/>
              <a:endCxn id="26" idx="2"/>
            </p:cNvCxnSpPr>
            <p:nvPr/>
          </p:nvCxnSpPr>
          <p:spPr>
            <a:xfrm flipV="1">
              <a:off x="6148229" y="4195269"/>
              <a:ext cx="936282" cy="14263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49F48E6-504B-264E-9E45-CCDB47AD0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0349" y="5660237"/>
              <a:ext cx="139700" cy="22860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541D1-2275-0345-BCCE-68FB7B7E7A64}"/>
                </a:ext>
              </a:extLst>
            </p:cNvPr>
            <p:cNvSpPr txBox="1"/>
            <p:nvPr/>
          </p:nvSpPr>
          <p:spPr>
            <a:xfrm>
              <a:off x="8338423" y="3353791"/>
              <a:ext cx="916227" cy="371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Softmax</a:t>
              </a:r>
              <a:endParaRPr lang="en-US" sz="12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86E0EB-066A-004F-BE7A-B1138465A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554783" y="2808026"/>
              <a:ext cx="596900" cy="203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59A6868-023F-4945-9491-31E6440D7B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95474" y="3493860"/>
              <a:ext cx="901700" cy="228600"/>
            </a:xfrm>
            <a:prstGeom prst="rect">
              <a:avLst/>
            </a:prstGeom>
          </p:spPr>
        </p:pic>
      </p:grpSp>
      <p:sp>
        <p:nvSpPr>
          <p:cNvPr id="46" name="Oval 45">
            <a:extLst>
              <a:ext uri="{FF2B5EF4-FFF2-40B4-BE49-F238E27FC236}">
                <a16:creationId xmlns:a16="http://schemas.microsoft.com/office/drawing/2014/main" id="{CE6F1D95-AEA5-464C-8B50-D6A3F910D871}"/>
              </a:ext>
            </a:extLst>
          </p:cNvPr>
          <p:cNvSpPr/>
          <p:nvPr/>
        </p:nvSpPr>
        <p:spPr>
          <a:xfrm>
            <a:off x="8780545" y="4793077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D4F907A-49B1-1C48-AC98-F5016FCC0B03}"/>
              </a:ext>
            </a:extLst>
          </p:cNvPr>
          <p:cNvSpPr/>
          <p:nvPr/>
        </p:nvSpPr>
        <p:spPr>
          <a:xfrm>
            <a:off x="9680577" y="1719769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980813DD-E503-A842-B09F-9C6C67F3473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00704" y="5642781"/>
            <a:ext cx="56896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1789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FB8E2-35CE-BE4A-90DC-76983796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Increasing the context size </a:t>
            </a:r>
            <a:br>
              <a:rPr lang="en-US" dirty="0"/>
            </a:br>
            <a:r>
              <a:rPr lang="en-US" dirty="0"/>
              <a:t>– Convolutional Language Models </a:t>
            </a:r>
            <a:br>
              <a:rPr lang="en-US" dirty="0"/>
            </a:br>
            <a:r>
              <a:rPr lang="en-US" sz="3600" dirty="0"/>
              <a:t>[</a:t>
            </a:r>
            <a:r>
              <a:rPr lang="en-US" sz="3600" dirty="0" err="1"/>
              <a:t>Kalchbrenner</a:t>
            </a:r>
            <a:r>
              <a:rPr lang="en-US" sz="3600" dirty="0"/>
              <a:t> et al., 2015; Dauphin et al., 2016]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9DD5C-9239-B943-B401-6FDD18C6A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9581"/>
            <a:ext cx="10515600" cy="4351338"/>
          </a:xfrm>
        </p:spPr>
        <p:txBody>
          <a:bodyPr/>
          <a:lstStyle/>
          <a:p>
            <a:r>
              <a:rPr lang="en-US" dirty="0"/>
              <a:t>Dilated convolution to rapidly increase the window size</a:t>
            </a:r>
          </a:p>
          <a:p>
            <a:pPr lvl="1"/>
            <a:r>
              <a:rPr lang="en-US" dirty="0"/>
              <a:t>Exponential-growth of the window by introducing a multiplicative factor</a:t>
            </a:r>
          </a:p>
          <a:p>
            <a:pPr lvl="1"/>
            <a:r>
              <a:rPr lang="en-US" dirty="0"/>
              <a:t>By carefully selecting the multiplicative factor, no loss in the information.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04055-D53E-2A40-8344-F96F8175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B51655-DBAA-E94F-8585-72988C4D7055}"/>
              </a:ext>
            </a:extLst>
          </p:cNvPr>
          <p:cNvSpPr>
            <a:spLocks noChangeAspect="1"/>
          </p:cNvSpPr>
          <p:nvPr/>
        </p:nvSpPr>
        <p:spPr>
          <a:xfrm>
            <a:off x="3427614" y="526856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E0380E-A8AC-BF46-81AF-A8B949CAF59C}"/>
              </a:ext>
            </a:extLst>
          </p:cNvPr>
          <p:cNvSpPr>
            <a:spLocks noChangeAspect="1"/>
          </p:cNvSpPr>
          <p:nvPr/>
        </p:nvSpPr>
        <p:spPr>
          <a:xfrm>
            <a:off x="3818357" y="526856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876D79-3578-2446-8308-4CC193605D0B}"/>
              </a:ext>
            </a:extLst>
          </p:cNvPr>
          <p:cNvSpPr>
            <a:spLocks noChangeAspect="1"/>
          </p:cNvSpPr>
          <p:nvPr/>
        </p:nvSpPr>
        <p:spPr>
          <a:xfrm>
            <a:off x="4209099" y="526856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218630-BF87-224E-BD9B-8D1D87A69594}"/>
              </a:ext>
            </a:extLst>
          </p:cNvPr>
          <p:cNvSpPr>
            <a:spLocks noChangeAspect="1"/>
          </p:cNvSpPr>
          <p:nvPr/>
        </p:nvSpPr>
        <p:spPr>
          <a:xfrm>
            <a:off x="4599842" y="526856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BACE0F-7E0D-0146-BA5D-15694A2B9AA4}"/>
              </a:ext>
            </a:extLst>
          </p:cNvPr>
          <p:cNvSpPr>
            <a:spLocks noChangeAspect="1"/>
          </p:cNvSpPr>
          <p:nvPr/>
        </p:nvSpPr>
        <p:spPr>
          <a:xfrm>
            <a:off x="4990585" y="526856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D2B09-96F7-7E42-8F0D-EBE82AD34478}"/>
              </a:ext>
            </a:extLst>
          </p:cNvPr>
          <p:cNvSpPr>
            <a:spLocks noChangeAspect="1"/>
          </p:cNvSpPr>
          <p:nvPr/>
        </p:nvSpPr>
        <p:spPr>
          <a:xfrm>
            <a:off x="5381328" y="526856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AD5DFF-E36C-F947-AD6D-463F4875F83E}"/>
              </a:ext>
            </a:extLst>
          </p:cNvPr>
          <p:cNvSpPr>
            <a:spLocks noChangeAspect="1"/>
          </p:cNvSpPr>
          <p:nvPr/>
        </p:nvSpPr>
        <p:spPr>
          <a:xfrm>
            <a:off x="5772070" y="526856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2CFC75-A777-3145-94B9-097DAAD4B449}"/>
              </a:ext>
            </a:extLst>
          </p:cNvPr>
          <p:cNvSpPr>
            <a:spLocks noChangeAspect="1"/>
          </p:cNvSpPr>
          <p:nvPr/>
        </p:nvSpPr>
        <p:spPr>
          <a:xfrm>
            <a:off x="6162813" y="526856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3526B4-4566-B44E-8960-7D71BD0A3906}"/>
              </a:ext>
            </a:extLst>
          </p:cNvPr>
          <p:cNvSpPr>
            <a:spLocks noChangeAspect="1"/>
          </p:cNvSpPr>
          <p:nvPr/>
        </p:nvSpPr>
        <p:spPr>
          <a:xfrm>
            <a:off x="6553556" y="526856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29A222-313C-374B-8F1C-A898B800B240}"/>
              </a:ext>
            </a:extLst>
          </p:cNvPr>
          <p:cNvSpPr>
            <a:spLocks noChangeAspect="1"/>
          </p:cNvSpPr>
          <p:nvPr/>
        </p:nvSpPr>
        <p:spPr>
          <a:xfrm>
            <a:off x="6944299" y="526856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ECB076-B57B-2045-908D-71E5C6534CF8}"/>
              </a:ext>
            </a:extLst>
          </p:cNvPr>
          <p:cNvSpPr>
            <a:spLocks noChangeAspect="1"/>
          </p:cNvSpPr>
          <p:nvPr/>
        </p:nvSpPr>
        <p:spPr>
          <a:xfrm>
            <a:off x="7335041" y="526856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B3B678E-D6D5-D74B-A917-B5E3B881761B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5576699" y="4757970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4D3F0CB-480B-6A41-BA66-F17ED5929642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5185956" y="4757970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12D0FD-A5B6-1E43-8543-ABEBEC645C28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5576699" y="4757970"/>
            <a:ext cx="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21795EB-9F20-AE40-A4DE-734C1C1AF1A3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5576699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F38BCAE-5E70-6E46-8DA1-A62408F50A71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5967442" y="4757970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0C3B01E-3647-6546-95C4-B25E3C109F8E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5967442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3260DD4-1D3F-804D-8BD2-1D4A1730035E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5185956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6AED7B-6F9F-DE4E-A9AC-3EC0B0EA14A4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5185956" y="4757970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770E3D0-96D5-614B-85D2-6F94F8CFBC4C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4795214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37525AC-1D83-0840-B53B-150787AED8F0}"/>
              </a:ext>
            </a:extLst>
          </p:cNvPr>
          <p:cNvCxnSpPr>
            <a:cxnSpLocks/>
          </p:cNvCxnSpPr>
          <p:nvPr/>
        </p:nvCxnSpPr>
        <p:spPr>
          <a:xfrm flipH="1" flipV="1">
            <a:off x="4795212" y="4757970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D129BF2-DE02-0E40-B1BC-89132982E181}"/>
              </a:ext>
            </a:extLst>
          </p:cNvPr>
          <p:cNvCxnSpPr>
            <a:cxnSpLocks/>
          </p:cNvCxnSpPr>
          <p:nvPr/>
        </p:nvCxnSpPr>
        <p:spPr>
          <a:xfrm flipV="1">
            <a:off x="4795212" y="4757970"/>
            <a:ext cx="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FD9C704-1D46-4546-9B6A-2CC9620CB607}"/>
              </a:ext>
            </a:extLst>
          </p:cNvPr>
          <p:cNvCxnSpPr>
            <a:cxnSpLocks/>
          </p:cNvCxnSpPr>
          <p:nvPr/>
        </p:nvCxnSpPr>
        <p:spPr>
          <a:xfrm flipV="1">
            <a:off x="4404470" y="4757970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9F0532B-AFA5-724A-8B66-A546DFC6F50A}"/>
              </a:ext>
            </a:extLst>
          </p:cNvPr>
          <p:cNvCxnSpPr>
            <a:cxnSpLocks/>
          </p:cNvCxnSpPr>
          <p:nvPr/>
        </p:nvCxnSpPr>
        <p:spPr>
          <a:xfrm flipH="1" flipV="1">
            <a:off x="4404468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532F7CF-EB0E-B341-9A06-F4A8EADC8471}"/>
              </a:ext>
            </a:extLst>
          </p:cNvPr>
          <p:cNvCxnSpPr>
            <a:cxnSpLocks/>
          </p:cNvCxnSpPr>
          <p:nvPr/>
        </p:nvCxnSpPr>
        <p:spPr>
          <a:xfrm flipV="1">
            <a:off x="4404468" y="4757970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375CFDE-AA2B-F74A-AAAB-1155928E63D8}"/>
              </a:ext>
            </a:extLst>
          </p:cNvPr>
          <p:cNvCxnSpPr>
            <a:cxnSpLocks/>
          </p:cNvCxnSpPr>
          <p:nvPr/>
        </p:nvCxnSpPr>
        <p:spPr>
          <a:xfrm flipV="1">
            <a:off x="4013726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6E78507-D330-0041-82A6-D04AA5F77006}"/>
              </a:ext>
            </a:extLst>
          </p:cNvPr>
          <p:cNvCxnSpPr>
            <a:cxnSpLocks/>
          </p:cNvCxnSpPr>
          <p:nvPr/>
        </p:nvCxnSpPr>
        <p:spPr>
          <a:xfrm flipH="1" flipV="1">
            <a:off x="4013724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5D7D8B5-542C-B940-A6C4-9AD70315D187}"/>
              </a:ext>
            </a:extLst>
          </p:cNvPr>
          <p:cNvCxnSpPr>
            <a:cxnSpLocks/>
          </p:cNvCxnSpPr>
          <p:nvPr/>
        </p:nvCxnSpPr>
        <p:spPr>
          <a:xfrm flipV="1">
            <a:off x="4013724" y="4757970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4D25D1C-DF60-FA4A-91D2-60EA5D05C97D}"/>
              </a:ext>
            </a:extLst>
          </p:cNvPr>
          <p:cNvCxnSpPr>
            <a:cxnSpLocks/>
          </p:cNvCxnSpPr>
          <p:nvPr/>
        </p:nvCxnSpPr>
        <p:spPr>
          <a:xfrm flipV="1">
            <a:off x="3622982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5F34EC4-790D-D542-8C91-99B0DC5F3B1A}"/>
              </a:ext>
            </a:extLst>
          </p:cNvPr>
          <p:cNvCxnSpPr>
            <a:cxnSpLocks/>
          </p:cNvCxnSpPr>
          <p:nvPr/>
        </p:nvCxnSpPr>
        <p:spPr>
          <a:xfrm flipH="1" flipV="1">
            <a:off x="6358183" y="4757970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97F5145-E338-1C49-8E73-FAE963DEE42D}"/>
              </a:ext>
            </a:extLst>
          </p:cNvPr>
          <p:cNvCxnSpPr>
            <a:cxnSpLocks/>
          </p:cNvCxnSpPr>
          <p:nvPr/>
        </p:nvCxnSpPr>
        <p:spPr>
          <a:xfrm flipV="1">
            <a:off x="6358183" y="4757970"/>
            <a:ext cx="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74F7448-969E-A247-8716-4F1551794975}"/>
              </a:ext>
            </a:extLst>
          </p:cNvPr>
          <p:cNvCxnSpPr>
            <a:cxnSpLocks/>
          </p:cNvCxnSpPr>
          <p:nvPr/>
        </p:nvCxnSpPr>
        <p:spPr>
          <a:xfrm flipV="1">
            <a:off x="5967441" y="4757970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4A4EFFB-AEEF-2C45-A73B-22D8F97111F3}"/>
              </a:ext>
            </a:extLst>
          </p:cNvPr>
          <p:cNvCxnSpPr>
            <a:cxnSpLocks/>
          </p:cNvCxnSpPr>
          <p:nvPr/>
        </p:nvCxnSpPr>
        <p:spPr>
          <a:xfrm flipH="1" flipV="1">
            <a:off x="6748924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EE98587-7D80-2746-B227-8AB5146EBE2F}"/>
              </a:ext>
            </a:extLst>
          </p:cNvPr>
          <p:cNvCxnSpPr>
            <a:cxnSpLocks/>
          </p:cNvCxnSpPr>
          <p:nvPr/>
        </p:nvCxnSpPr>
        <p:spPr>
          <a:xfrm flipV="1">
            <a:off x="6748924" y="4757970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DCD9038-95C4-0947-A755-F148DB794E00}"/>
              </a:ext>
            </a:extLst>
          </p:cNvPr>
          <p:cNvCxnSpPr>
            <a:cxnSpLocks/>
          </p:cNvCxnSpPr>
          <p:nvPr/>
        </p:nvCxnSpPr>
        <p:spPr>
          <a:xfrm flipV="1">
            <a:off x="6358182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3E4C7678-7C70-DB40-B8F8-774C0EAA98D0}"/>
              </a:ext>
            </a:extLst>
          </p:cNvPr>
          <p:cNvCxnSpPr>
            <a:cxnSpLocks/>
          </p:cNvCxnSpPr>
          <p:nvPr/>
        </p:nvCxnSpPr>
        <p:spPr>
          <a:xfrm flipH="1" flipV="1">
            <a:off x="7139665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E43FB81-33A5-0C4F-83AF-DFF10A8D32A0}"/>
              </a:ext>
            </a:extLst>
          </p:cNvPr>
          <p:cNvCxnSpPr>
            <a:cxnSpLocks/>
          </p:cNvCxnSpPr>
          <p:nvPr/>
        </p:nvCxnSpPr>
        <p:spPr>
          <a:xfrm flipV="1">
            <a:off x="7139665" y="4757970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A62C4A9-77BE-1D42-8E63-39456DD8BA11}"/>
              </a:ext>
            </a:extLst>
          </p:cNvPr>
          <p:cNvCxnSpPr>
            <a:cxnSpLocks/>
          </p:cNvCxnSpPr>
          <p:nvPr/>
        </p:nvCxnSpPr>
        <p:spPr>
          <a:xfrm flipV="1">
            <a:off x="6748923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2B4044C5-D3BF-AD4E-B8A2-BFDF71FE7017}"/>
              </a:ext>
            </a:extLst>
          </p:cNvPr>
          <p:cNvSpPr>
            <a:spLocks noChangeAspect="1"/>
          </p:cNvSpPr>
          <p:nvPr/>
        </p:nvSpPr>
        <p:spPr>
          <a:xfrm>
            <a:off x="3427614" y="437871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177AF95-A846-1C4A-A0A3-872B99482488}"/>
              </a:ext>
            </a:extLst>
          </p:cNvPr>
          <p:cNvSpPr>
            <a:spLocks noChangeAspect="1"/>
          </p:cNvSpPr>
          <p:nvPr/>
        </p:nvSpPr>
        <p:spPr>
          <a:xfrm>
            <a:off x="3818357" y="437871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1F1DA5A-29F5-D64A-80B4-100787F0AA36}"/>
              </a:ext>
            </a:extLst>
          </p:cNvPr>
          <p:cNvSpPr>
            <a:spLocks noChangeAspect="1"/>
          </p:cNvSpPr>
          <p:nvPr/>
        </p:nvSpPr>
        <p:spPr>
          <a:xfrm>
            <a:off x="4209099" y="437871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BF2F86F-8A47-294A-B52A-2CF02BE719FD}"/>
              </a:ext>
            </a:extLst>
          </p:cNvPr>
          <p:cNvSpPr>
            <a:spLocks noChangeAspect="1"/>
          </p:cNvSpPr>
          <p:nvPr/>
        </p:nvSpPr>
        <p:spPr>
          <a:xfrm>
            <a:off x="4599842" y="437871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06B6D58-DF97-3948-9E70-5E0F0049FB8B}"/>
              </a:ext>
            </a:extLst>
          </p:cNvPr>
          <p:cNvSpPr>
            <a:spLocks noChangeAspect="1"/>
          </p:cNvSpPr>
          <p:nvPr/>
        </p:nvSpPr>
        <p:spPr>
          <a:xfrm>
            <a:off x="4990585" y="437871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0AABEB4-FB41-654F-8198-A95F18155652}"/>
              </a:ext>
            </a:extLst>
          </p:cNvPr>
          <p:cNvSpPr>
            <a:spLocks noChangeAspect="1"/>
          </p:cNvSpPr>
          <p:nvPr/>
        </p:nvSpPr>
        <p:spPr>
          <a:xfrm>
            <a:off x="5381328" y="437871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1070C4A-8F8C-DD4E-B67E-2648B3F1EA49}"/>
              </a:ext>
            </a:extLst>
          </p:cNvPr>
          <p:cNvSpPr>
            <a:spLocks noChangeAspect="1"/>
          </p:cNvSpPr>
          <p:nvPr/>
        </p:nvSpPr>
        <p:spPr>
          <a:xfrm>
            <a:off x="5772070" y="437871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DF45A85-A0F3-354C-8084-B958E08A238A}"/>
              </a:ext>
            </a:extLst>
          </p:cNvPr>
          <p:cNvSpPr>
            <a:spLocks noChangeAspect="1"/>
          </p:cNvSpPr>
          <p:nvPr/>
        </p:nvSpPr>
        <p:spPr>
          <a:xfrm>
            <a:off x="6162813" y="437871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FDF66A5-4F50-1C41-9675-6A052406BF51}"/>
              </a:ext>
            </a:extLst>
          </p:cNvPr>
          <p:cNvSpPr>
            <a:spLocks noChangeAspect="1"/>
          </p:cNvSpPr>
          <p:nvPr/>
        </p:nvSpPr>
        <p:spPr>
          <a:xfrm>
            <a:off x="6553556" y="437871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71CB600-B8B8-944E-B108-7A0F93007BEF}"/>
              </a:ext>
            </a:extLst>
          </p:cNvPr>
          <p:cNvSpPr>
            <a:spLocks noChangeAspect="1"/>
          </p:cNvSpPr>
          <p:nvPr/>
        </p:nvSpPr>
        <p:spPr>
          <a:xfrm>
            <a:off x="6944299" y="437871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A10EAAD-F265-554A-BA1A-0EC8E1AC5537}"/>
              </a:ext>
            </a:extLst>
          </p:cNvPr>
          <p:cNvSpPr>
            <a:spLocks noChangeAspect="1"/>
          </p:cNvSpPr>
          <p:nvPr/>
        </p:nvSpPr>
        <p:spPr>
          <a:xfrm>
            <a:off x="7335041" y="437871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BB28732-9D78-2A4B-B88A-182B59824EB4}"/>
              </a:ext>
            </a:extLst>
          </p:cNvPr>
          <p:cNvCxnSpPr>
            <a:cxnSpLocks/>
          </p:cNvCxnSpPr>
          <p:nvPr/>
        </p:nvCxnSpPr>
        <p:spPr>
          <a:xfrm flipH="1" flipV="1">
            <a:off x="3622976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FE03EDB-9C12-F248-A749-002DD863100E}"/>
              </a:ext>
            </a:extLst>
          </p:cNvPr>
          <p:cNvCxnSpPr>
            <a:cxnSpLocks/>
          </p:cNvCxnSpPr>
          <p:nvPr/>
        </p:nvCxnSpPr>
        <p:spPr>
          <a:xfrm flipV="1">
            <a:off x="3622976" y="4757970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FDC38B7-5FB4-2E42-84EF-0B12610278D9}"/>
              </a:ext>
            </a:extLst>
          </p:cNvPr>
          <p:cNvCxnSpPr>
            <a:cxnSpLocks/>
          </p:cNvCxnSpPr>
          <p:nvPr/>
        </p:nvCxnSpPr>
        <p:spPr>
          <a:xfrm flipV="1">
            <a:off x="3232234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EDF34D2-E0A6-5649-B58A-5EE7CC015F05}"/>
              </a:ext>
            </a:extLst>
          </p:cNvPr>
          <p:cNvCxnSpPr>
            <a:cxnSpLocks/>
          </p:cNvCxnSpPr>
          <p:nvPr/>
        </p:nvCxnSpPr>
        <p:spPr>
          <a:xfrm flipH="1" flipV="1">
            <a:off x="7530402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2D13A0D-1A18-E74D-8C44-7631FFBDAB8C}"/>
              </a:ext>
            </a:extLst>
          </p:cNvPr>
          <p:cNvCxnSpPr>
            <a:cxnSpLocks/>
          </p:cNvCxnSpPr>
          <p:nvPr/>
        </p:nvCxnSpPr>
        <p:spPr>
          <a:xfrm flipV="1">
            <a:off x="7530402" y="4757970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881B795D-F50E-0E46-8B2E-5CAD6E4FE68C}"/>
              </a:ext>
            </a:extLst>
          </p:cNvPr>
          <p:cNvCxnSpPr>
            <a:cxnSpLocks/>
          </p:cNvCxnSpPr>
          <p:nvPr/>
        </p:nvCxnSpPr>
        <p:spPr>
          <a:xfrm flipV="1">
            <a:off x="7139660" y="4757970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>
            <a:extLst>
              <a:ext uri="{FF2B5EF4-FFF2-40B4-BE49-F238E27FC236}">
                <a16:creationId xmlns:a16="http://schemas.microsoft.com/office/drawing/2014/main" id="{F59EFEF4-EC0D-F640-9E72-3B65B1591755}"/>
              </a:ext>
            </a:extLst>
          </p:cNvPr>
          <p:cNvSpPr>
            <a:spLocks noChangeAspect="1"/>
          </p:cNvSpPr>
          <p:nvPr/>
        </p:nvSpPr>
        <p:spPr>
          <a:xfrm>
            <a:off x="3036858" y="5268562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59B21FB3-2339-644B-B827-F508B852939C}"/>
              </a:ext>
            </a:extLst>
          </p:cNvPr>
          <p:cNvSpPr>
            <a:spLocks noChangeAspect="1"/>
          </p:cNvSpPr>
          <p:nvPr/>
        </p:nvSpPr>
        <p:spPr>
          <a:xfrm>
            <a:off x="7723414" y="5268562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F987D18-755B-CE4D-A1A3-5103ECEE9B73}"/>
              </a:ext>
            </a:extLst>
          </p:cNvPr>
          <p:cNvSpPr>
            <a:spLocks noChangeAspect="1"/>
          </p:cNvSpPr>
          <p:nvPr/>
        </p:nvSpPr>
        <p:spPr>
          <a:xfrm>
            <a:off x="3036858" y="4378719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7CF92B4-47ED-B34D-A1C1-20280C95C5FE}"/>
              </a:ext>
            </a:extLst>
          </p:cNvPr>
          <p:cNvSpPr>
            <a:spLocks noChangeAspect="1"/>
          </p:cNvSpPr>
          <p:nvPr/>
        </p:nvSpPr>
        <p:spPr>
          <a:xfrm>
            <a:off x="2646102" y="4378719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5F15829-CA82-CE45-96E3-C7AAAF19F8D9}"/>
              </a:ext>
            </a:extLst>
          </p:cNvPr>
          <p:cNvSpPr>
            <a:spLocks noChangeAspect="1"/>
          </p:cNvSpPr>
          <p:nvPr/>
        </p:nvSpPr>
        <p:spPr>
          <a:xfrm>
            <a:off x="8116508" y="4374119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BA447449-F026-A94D-8469-13CA75B53BDB}"/>
              </a:ext>
            </a:extLst>
          </p:cNvPr>
          <p:cNvSpPr>
            <a:spLocks noChangeAspect="1"/>
          </p:cNvSpPr>
          <p:nvPr/>
        </p:nvSpPr>
        <p:spPr>
          <a:xfrm>
            <a:off x="7725752" y="4374119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822AB8C8-2D2A-2A4B-9333-85CBE5B28BF4}"/>
              </a:ext>
            </a:extLst>
          </p:cNvPr>
          <p:cNvSpPr>
            <a:spLocks noChangeAspect="1"/>
          </p:cNvSpPr>
          <p:nvPr/>
        </p:nvSpPr>
        <p:spPr>
          <a:xfrm>
            <a:off x="3427604" y="348887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49B31EDE-C4E5-674E-AF08-83AFB4568789}"/>
              </a:ext>
            </a:extLst>
          </p:cNvPr>
          <p:cNvSpPr>
            <a:spLocks noChangeAspect="1"/>
          </p:cNvSpPr>
          <p:nvPr/>
        </p:nvSpPr>
        <p:spPr>
          <a:xfrm>
            <a:off x="3818347" y="348887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BE0EA08E-583A-834A-98A3-DA4785093F9C}"/>
              </a:ext>
            </a:extLst>
          </p:cNvPr>
          <p:cNvSpPr>
            <a:spLocks noChangeAspect="1"/>
          </p:cNvSpPr>
          <p:nvPr/>
        </p:nvSpPr>
        <p:spPr>
          <a:xfrm>
            <a:off x="4209089" y="348887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E1C19D1-D5E4-184F-859A-168B8A8D942B}"/>
              </a:ext>
            </a:extLst>
          </p:cNvPr>
          <p:cNvSpPr>
            <a:spLocks noChangeAspect="1"/>
          </p:cNvSpPr>
          <p:nvPr/>
        </p:nvSpPr>
        <p:spPr>
          <a:xfrm>
            <a:off x="4599832" y="348887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E10CE01-279D-0E4F-B59B-36ED946E4639}"/>
              </a:ext>
            </a:extLst>
          </p:cNvPr>
          <p:cNvSpPr>
            <a:spLocks noChangeAspect="1"/>
          </p:cNvSpPr>
          <p:nvPr/>
        </p:nvSpPr>
        <p:spPr>
          <a:xfrm>
            <a:off x="4990575" y="348887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E0E41B1-07AF-2C45-A21E-2CE1D9EC1AA6}"/>
              </a:ext>
            </a:extLst>
          </p:cNvPr>
          <p:cNvSpPr>
            <a:spLocks noChangeAspect="1"/>
          </p:cNvSpPr>
          <p:nvPr/>
        </p:nvSpPr>
        <p:spPr>
          <a:xfrm>
            <a:off x="5381318" y="3488876"/>
            <a:ext cx="390743" cy="37925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A84932D-2086-8046-89A3-0928399A5AA7}"/>
              </a:ext>
            </a:extLst>
          </p:cNvPr>
          <p:cNvSpPr>
            <a:spLocks noChangeAspect="1"/>
          </p:cNvSpPr>
          <p:nvPr/>
        </p:nvSpPr>
        <p:spPr>
          <a:xfrm>
            <a:off x="5772060" y="348887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BDBA0492-5F12-F244-9EAF-163456F586BB}"/>
              </a:ext>
            </a:extLst>
          </p:cNvPr>
          <p:cNvSpPr>
            <a:spLocks noChangeAspect="1"/>
          </p:cNvSpPr>
          <p:nvPr/>
        </p:nvSpPr>
        <p:spPr>
          <a:xfrm>
            <a:off x="6162803" y="348887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FE4F9873-7A80-6C44-91AC-766683EF168D}"/>
              </a:ext>
            </a:extLst>
          </p:cNvPr>
          <p:cNvSpPr>
            <a:spLocks noChangeAspect="1"/>
          </p:cNvSpPr>
          <p:nvPr/>
        </p:nvSpPr>
        <p:spPr>
          <a:xfrm>
            <a:off x="6553546" y="348887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4E68CB3-226D-354D-8677-7DEB7E962B4A}"/>
              </a:ext>
            </a:extLst>
          </p:cNvPr>
          <p:cNvSpPr>
            <a:spLocks noChangeAspect="1"/>
          </p:cNvSpPr>
          <p:nvPr/>
        </p:nvSpPr>
        <p:spPr>
          <a:xfrm>
            <a:off x="6944289" y="348887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2D5BCF6-F782-6343-8585-8971BCA08C2C}"/>
              </a:ext>
            </a:extLst>
          </p:cNvPr>
          <p:cNvSpPr>
            <a:spLocks noChangeAspect="1"/>
          </p:cNvSpPr>
          <p:nvPr/>
        </p:nvSpPr>
        <p:spPr>
          <a:xfrm>
            <a:off x="7335031" y="348887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1CCD3505-923A-3B47-B0FE-115B5B0FD6DD}"/>
              </a:ext>
            </a:extLst>
          </p:cNvPr>
          <p:cNvCxnSpPr>
            <a:cxnSpLocks/>
            <a:stCxn id="72" idx="0"/>
            <a:endCxn id="93" idx="2"/>
          </p:cNvCxnSpPr>
          <p:nvPr/>
        </p:nvCxnSpPr>
        <p:spPr>
          <a:xfrm flipH="1" flipV="1">
            <a:off x="3622976" y="3868127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1923FBC6-139C-5F4D-B2AA-83EF6F7BFC93}"/>
              </a:ext>
            </a:extLst>
          </p:cNvPr>
          <p:cNvCxnSpPr>
            <a:cxnSpLocks/>
            <a:stCxn id="90" idx="0"/>
            <a:endCxn id="93" idx="2"/>
          </p:cNvCxnSpPr>
          <p:nvPr/>
        </p:nvCxnSpPr>
        <p:spPr>
          <a:xfrm flipV="1">
            <a:off x="2841474" y="3868127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FAC0AC73-3C0C-C14A-B852-AF3833FFCDB1}"/>
              </a:ext>
            </a:extLst>
          </p:cNvPr>
          <p:cNvCxnSpPr>
            <a:cxnSpLocks/>
          </p:cNvCxnSpPr>
          <p:nvPr/>
        </p:nvCxnSpPr>
        <p:spPr>
          <a:xfrm flipH="1" flipV="1">
            <a:off x="4009330" y="3868127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0C82A606-1903-E34A-9B82-67E3B2D45AFA}"/>
              </a:ext>
            </a:extLst>
          </p:cNvPr>
          <p:cNvCxnSpPr>
            <a:cxnSpLocks/>
          </p:cNvCxnSpPr>
          <p:nvPr/>
        </p:nvCxnSpPr>
        <p:spPr>
          <a:xfrm flipV="1">
            <a:off x="3227828" y="3868127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854923F5-3CE1-0147-89DE-4CE2504C0619}"/>
              </a:ext>
            </a:extLst>
          </p:cNvPr>
          <p:cNvCxnSpPr>
            <a:cxnSpLocks/>
          </p:cNvCxnSpPr>
          <p:nvPr/>
        </p:nvCxnSpPr>
        <p:spPr>
          <a:xfrm flipH="1" flipV="1">
            <a:off x="4395684" y="3868127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E35E3154-093C-5A40-975E-3D9EAC2461C0}"/>
              </a:ext>
            </a:extLst>
          </p:cNvPr>
          <p:cNvCxnSpPr>
            <a:cxnSpLocks/>
          </p:cNvCxnSpPr>
          <p:nvPr/>
        </p:nvCxnSpPr>
        <p:spPr>
          <a:xfrm flipV="1">
            <a:off x="3614182" y="3868127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A936D3CE-CDC6-5547-ADB7-7121D90011B3}"/>
              </a:ext>
            </a:extLst>
          </p:cNvPr>
          <p:cNvCxnSpPr>
            <a:cxnSpLocks/>
          </p:cNvCxnSpPr>
          <p:nvPr/>
        </p:nvCxnSpPr>
        <p:spPr>
          <a:xfrm flipH="1" flipV="1">
            <a:off x="4782038" y="3868127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E72C8AB3-14D7-7342-BDD4-BBBD2C693C11}"/>
              </a:ext>
            </a:extLst>
          </p:cNvPr>
          <p:cNvCxnSpPr>
            <a:cxnSpLocks/>
          </p:cNvCxnSpPr>
          <p:nvPr/>
        </p:nvCxnSpPr>
        <p:spPr>
          <a:xfrm flipV="1">
            <a:off x="4000536" y="3868127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C5A7B34-B386-034A-A9D4-ADFEBBE0AF64}"/>
              </a:ext>
            </a:extLst>
          </p:cNvPr>
          <p:cNvCxnSpPr>
            <a:cxnSpLocks/>
          </p:cNvCxnSpPr>
          <p:nvPr/>
        </p:nvCxnSpPr>
        <p:spPr>
          <a:xfrm flipH="1" flipV="1">
            <a:off x="5168392" y="3868127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805DA8D8-5AE7-0A4A-A4E6-7E3BA4196D1E}"/>
              </a:ext>
            </a:extLst>
          </p:cNvPr>
          <p:cNvCxnSpPr>
            <a:cxnSpLocks/>
          </p:cNvCxnSpPr>
          <p:nvPr/>
        </p:nvCxnSpPr>
        <p:spPr>
          <a:xfrm flipV="1">
            <a:off x="4386890" y="3868127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BD2B13F0-3D6B-2F48-A392-80B22AEEA29B}"/>
              </a:ext>
            </a:extLst>
          </p:cNvPr>
          <p:cNvCxnSpPr>
            <a:cxnSpLocks/>
          </p:cNvCxnSpPr>
          <p:nvPr/>
        </p:nvCxnSpPr>
        <p:spPr>
          <a:xfrm flipH="1" flipV="1">
            <a:off x="5554746" y="3868127"/>
            <a:ext cx="781495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F739E8B8-C79B-6A49-BA3C-BD9A8D9F3E95}"/>
              </a:ext>
            </a:extLst>
          </p:cNvPr>
          <p:cNvCxnSpPr>
            <a:cxnSpLocks/>
          </p:cNvCxnSpPr>
          <p:nvPr/>
        </p:nvCxnSpPr>
        <p:spPr>
          <a:xfrm flipV="1">
            <a:off x="4773244" y="3868127"/>
            <a:ext cx="781502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6A27113-BD16-4C46-92EE-DB3ADF5EDDE6}"/>
              </a:ext>
            </a:extLst>
          </p:cNvPr>
          <p:cNvCxnSpPr>
            <a:cxnSpLocks/>
          </p:cNvCxnSpPr>
          <p:nvPr/>
        </p:nvCxnSpPr>
        <p:spPr>
          <a:xfrm flipH="1" flipV="1">
            <a:off x="5941100" y="3868127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D22569F8-CEC2-4F47-A9AE-572B0497DE6F}"/>
              </a:ext>
            </a:extLst>
          </p:cNvPr>
          <p:cNvCxnSpPr>
            <a:cxnSpLocks/>
          </p:cNvCxnSpPr>
          <p:nvPr/>
        </p:nvCxnSpPr>
        <p:spPr>
          <a:xfrm flipV="1">
            <a:off x="5159598" y="3868127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767EDC1E-DF02-F94A-A968-572021456BA1}"/>
              </a:ext>
            </a:extLst>
          </p:cNvPr>
          <p:cNvCxnSpPr>
            <a:cxnSpLocks/>
          </p:cNvCxnSpPr>
          <p:nvPr/>
        </p:nvCxnSpPr>
        <p:spPr>
          <a:xfrm flipH="1" flipV="1">
            <a:off x="6327454" y="3868127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88F4032-8040-8642-A4CC-0306C9B9333A}"/>
              </a:ext>
            </a:extLst>
          </p:cNvPr>
          <p:cNvCxnSpPr>
            <a:cxnSpLocks/>
          </p:cNvCxnSpPr>
          <p:nvPr/>
        </p:nvCxnSpPr>
        <p:spPr>
          <a:xfrm flipV="1">
            <a:off x="5545952" y="3868127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C489DC-0CAC-AE47-A86D-10921A2D1CB2}"/>
              </a:ext>
            </a:extLst>
          </p:cNvPr>
          <p:cNvCxnSpPr>
            <a:cxnSpLocks/>
          </p:cNvCxnSpPr>
          <p:nvPr/>
        </p:nvCxnSpPr>
        <p:spPr>
          <a:xfrm flipH="1" flipV="1">
            <a:off x="6713808" y="3868127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0818F2B-38F8-7041-BA5C-01B00C52B314}"/>
              </a:ext>
            </a:extLst>
          </p:cNvPr>
          <p:cNvCxnSpPr>
            <a:cxnSpLocks/>
          </p:cNvCxnSpPr>
          <p:nvPr/>
        </p:nvCxnSpPr>
        <p:spPr>
          <a:xfrm flipV="1">
            <a:off x="5932306" y="3868127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F73EA671-B836-1846-B559-CCFCF887173A}"/>
              </a:ext>
            </a:extLst>
          </p:cNvPr>
          <p:cNvCxnSpPr>
            <a:cxnSpLocks/>
          </p:cNvCxnSpPr>
          <p:nvPr/>
        </p:nvCxnSpPr>
        <p:spPr>
          <a:xfrm flipH="1" flipV="1">
            <a:off x="7100162" y="3868127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4C14CB23-5E19-2D40-9627-697A04F364CF}"/>
              </a:ext>
            </a:extLst>
          </p:cNvPr>
          <p:cNvCxnSpPr>
            <a:cxnSpLocks/>
          </p:cNvCxnSpPr>
          <p:nvPr/>
        </p:nvCxnSpPr>
        <p:spPr>
          <a:xfrm flipV="1">
            <a:off x="6318660" y="3868127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3ECC5773-6CE4-E541-98D8-31C08DD7F9E1}"/>
              </a:ext>
            </a:extLst>
          </p:cNvPr>
          <p:cNvCxnSpPr>
            <a:cxnSpLocks/>
          </p:cNvCxnSpPr>
          <p:nvPr/>
        </p:nvCxnSpPr>
        <p:spPr>
          <a:xfrm flipH="1" flipV="1">
            <a:off x="7486516" y="3868127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A46E781-7272-DE44-81BE-04151006213C}"/>
              </a:ext>
            </a:extLst>
          </p:cNvPr>
          <p:cNvCxnSpPr>
            <a:cxnSpLocks/>
          </p:cNvCxnSpPr>
          <p:nvPr/>
        </p:nvCxnSpPr>
        <p:spPr>
          <a:xfrm flipV="1">
            <a:off x="6705014" y="3868127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15B35862-66B6-3C41-91CE-F605C5524B52}"/>
              </a:ext>
            </a:extLst>
          </p:cNvPr>
          <p:cNvSpPr/>
          <p:nvPr/>
        </p:nvSpPr>
        <p:spPr>
          <a:xfrm>
            <a:off x="4535356" y="4340400"/>
            <a:ext cx="525276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2D0EE429-5416-3947-96EA-768313247A62}"/>
              </a:ext>
            </a:extLst>
          </p:cNvPr>
          <p:cNvCxnSpPr>
            <a:cxnSpLocks/>
            <a:stCxn id="70" idx="0"/>
            <a:endCxn id="93" idx="2"/>
          </p:cNvCxnSpPr>
          <p:nvPr/>
        </p:nvCxnSpPr>
        <p:spPr>
          <a:xfrm flipH="1" flipV="1">
            <a:off x="3622976" y="3868127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472B0856-CA9B-BC47-A6EC-BFA65C025670}"/>
              </a:ext>
            </a:extLst>
          </p:cNvPr>
          <p:cNvCxnSpPr>
            <a:cxnSpLocks/>
            <a:stCxn id="71" idx="0"/>
            <a:endCxn id="94" idx="2"/>
          </p:cNvCxnSpPr>
          <p:nvPr/>
        </p:nvCxnSpPr>
        <p:spPr>
          <a:xfrm flipH="1" flipV="1">
            <a:off x="4013719" y="3868127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03A98D2D-44BF-5B47-AADC-8C7C9D8B1A72}"/>
              </a:ext>
            </a:extLst>
          </p:cNvPr>
          <p:cNvCxnSpPr>
            <a:cxnSpLocks/>
            <a:stCxn id="72" idx="0"/>
            <a:endCxn id="95" idx="2"/>
          </p:cNvCxnSpPr>
          <p:nvPr/>
        </p:nvCxnSpPr>
        <p:spPr>
          <a:xfrm flipH="1" flipV="1">
            <a:off x="4404461" y="3868127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151B6E81-4CD9-0947-A584-75CFD35DE561}"/>
              </a:ext>
            </a:extLst>
          </p:cNvPr>
          <p:cNvCxnSpPr>
            <a:cxnSpLocks/>
          </p:cNvCxnSpPr>
          <p:nvPr/>
        </p:nvCxnSpPr>
        <p:spPr>
          <a:xfrm flipH="1" flipV="1">
            <a:off x="4795203" y="3868127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D233F599-4897-4B4B-BEEA-FA3080ED5A9A}"/>
              </a:ext>
            </a:extLst>
          </p:cNvPr>
          <p:cNvCxnSpPr>
            <a:cxnSpLocks/>
          </p:cNvCxnSpPr>
          <p:nvPr/>
        </p:nvCxnSpPr>
        <p:spPr>
          <a:xfrm flipH="1" flipV="1">
            <a:off x="5185945" y="3868127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35B2E9FB-9AA1-C846-BB90-66DF5CA93AC8}"/>
              </a:ext>
            </a:extLst>
          </p:cNvPr>
          <p:cNvCxnSpPr>
            <a:cxnSpLocks/>
          </p:cNvCxnSpPr>
          <p:nvPr/>
        </p:nvCxnSpPr>
        <p:spPr>
          <a:xfrm flipH="1" flipV="1">
            <a:off x="5576687" y="3868127"/>
            <a:ext cx="1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87CA3C1E-AB23-B64A-BAFD-63DB220958AF}"/>
              </a:ext>
            </a:extLst>
          </p:cNvPr>
          <p:cNvCxnSpPr>
            <a:cxnSpLocks/>
          </p:cNvCxnSpPr>
          <p:nvPr/>
        </p:nvCxnSpPr>
        <p:spPr>
          <a:xfrm flipH="1" flipV="1">
            <a:off x="5967429" y="3868127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5B5E0A70-AC84-3F4C-9A85-849FCFB3971F}"/>
              </a:ext>
            </a:extLst>
          </p:cNvPr>
          <p:cNvCxnSpPr>
            <a:cxnSpLocks/>
          </p:cNvCxnSpPr>
          <p:nvPr/>
        </p:nvCxnSpPr>
        <p:spPr>
          <a:xfrm flipH="1" flipV="1">
            <a:off x="6358171" y="3868127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BA4CD739-E1B4-D04C-ADB5-1594D97A4A2B}"/>
              </a:ext>
            </a:extLst>
          </p:cNvPr>
          <p:cNvCxnSpPr>
            <a:cxnSpLocks/>
          </p:cNvCxnSpPr>
          <p:nvPr/>
        </p:nvCxnSpPr>
        <p:spPr>
          <a:xfrm flipH="1" flipV="1">
            <a:off x="6748913" y="3868127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1FF39DDD-D3AB-3046-92E8-39A938BE4013}"/>
              </a:ext>
            </a:extLst>
          </p:cNvPr>
          <p:cNvCxnSpPr>
            <a:cxnSpLocks/>
          </p:cNvCxnSpPr>
          <p:nvPr/>
        </p:nvCxnSpPr>
        <p:spPr>
          <a:xfrm flipH="1" flipV="1">
            <a:off x="7139655" y="3868127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2FCFC3C2-8478-1A41-A1C1-23D31FBA1897}"/>
              </a:ext>
            </a:extLst>
          </p:cNvPr>
          <p:cNvCxnSpPr>
            <a:cxnSpLocks/>
            <a:stCxn id="80" idx="0"/>
            <a:endCxn id="103" idx="2"/>
          </p:cNvCxnSpPr>
          <p:nvPr/>
        </p:nvCxnSpPr>
        <p:spPr>
          <a:xfrm flipH="1" flipV="1">
            <a:off x="7530403" y="3868127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Rounded Rectangle 159">
            <a:extLst>
              <a:ext uri="{FF2B5EF4-FFF2-40B4-BE49-F238E27FC236}">
                <a16:creationId xmlns:a16="http://schemas.microsoft.com/office/drawing/2014/main" id="{E1A74886-ECEA-C848-8207-1CD491092E5C}"/>
              </a:ext>
            </a:extLst>
          </p:cNvPr>
          <p:cNvSpPr/>
          <p:nvPr/>
        </p:nvSpPr>
        <p:spPr>
          <a:xfrm>
            <a:off x="5322832" y="4325951"/>
            <a:ext cx="525276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ounded Rectangle 160">
            <a:extLst>
              <a:ext uri="{FF2B5EF4-FFF2-40B4-BE49-F238E27FC236}">
                <a16:creationId xmlns:a16="http://schemas.microsoft.com/office/drawing/2014/main" id="{A30D9BD3-1F4A-7A45-A72B-B4E357472E48}"/>
              </a:ext>
            </a:extLst>
          </p:cNvPr>
          <p:cNvSpPr/>
          <p:nvPr/>
        </p:nvSpPr>
        <p:spPr>
          <a:xfrm>
            <a:off x="6110308" y="4311502"/>
            <a:ext cx="525276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ounded Rectangle 161">
            <a:extLst>
              <a:ext uri="{FF2B5EF4-FFF2-40B4-BE49-F238E27FC236}">
                <a16:creationId xmlns:a16="http://schemas.microsoft.com/office/drawing/2014/main" id="{FE5B8316-F393-EF43-BB8A-D86331389C41}"/>
              </a:ext>
            </a:extLst>
          </p:cNvPr>
          <p:cNvSpPr/>
          <p:nvPr/>
        </p:nvSpPr>
        <p:spPr>
          <a:xfrm>
            <a:off x="4123810" y="5225376"/>
            <a:ext cx="1310023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ounded Rectangle 162">
            <a:extLst>
              <a:ext uri="{FF2B5EF4-FFF2-40B4-BE49-F238E27FC236}">
                <a16:creationId xmlns:a16="http://schemas.microsoft.com/office/drawing/2014/main" id="{413E8CD2-B7B3-2641-BFDF-887725EC2D83}"/>
              </a:ext>
            </a:extLst>
          </p:cNvPr>
          <p:cNvSpPr/>
          <p:nvPr/>
        </p:nvSpPr>
        <p:spPr>
          <a:xfrm>
            <a:off x="4930458" y="5220771"/>
            <a:ext cx="1310023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ounded Rectangle 163">
            <a:extLst>
              <a:ext uri="{FF2B5EF4-FFF2-40B4-BE49-F238E27FC236}">
                <a16:creationId xmlns:a16="http://schemas.microsoft.com/office/drawing/2014/main" id="{CDEC1598-F3AA-4349-9C09-C802F4867A53}"/>
              </a:ext>
            </a:extLst>
          </p:cNvPr>
          <p:cNvSpPr/>
          <p:nvPr/>
        </p:nvSpPr>
        <p:spPr>
          <a:xfrm>
            <a:off x="5700802" y="5228165"/>
            <a:ext cx="1310023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900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30" grpId="0" animBg="1"/>
      <p:bldP spid="160" grpId="0" animBg="1"/>
      <p:bldP spid="161" grpId="0" animBg="1"/>
      <p:bldP spid="162" grpId="0" animBg="1"/>
      <p:bldP spid="163" grpId="0" animBg="1"/>
      <p:bldP spid="16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FB8E2-35CE-BE4A-90DC-76983796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Increasing the context size </a:t>
            </a:r>
            <a:br>
              <a:rPr lang="en-US" dirty="0"/>
            </a:br>
            <a:r>
              <a:rPr lang="en-US" dirty="0"/>
              <a:t>– Convolutional Language Models </a:t>
            </a:r>
            <a:br>
              <a:rPr lang="en-US" dirty="0"/>
            </a:br>
            <a:r>
              <a:rPr lang="en-US" sz="3600" dirty="0"/>
              <a:t>[</a:t>
            </a:r>
            <a:r>
              <a:rPr lang="en-US" sz="3600" dirty="0" err="1"/>
              <a:t>Kalchbrenner</a:t>
            </a:r>
            <a:r>
              <a:rPr lang="en-US" sz="3600" dirty="0"/>
              <a:t> et al., 2015; Dauphin et al., 2016]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9DD5C-9239-B943-B401-6FDD18C6A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Dilated convolution to rapidly increase the window size</a:t>
            </a:r>
          </a:p>
          <a:p>
            <a:r>
              <a:rPr lang="en-US" dirty="0"/>
              <a:t>Causal convolution: the future tokens </a:t>
            </a:r>
            <a:r>
              <a:rPr lang="en-US" b="1" dirty="0"/>
              <a:t>cannot</a:t>
            </a:r>
            <a:r>
              <a:rPr lang="en-US" dirty="0"/>
              <a:t> be used.</a:t>
            </a:r>
          </a:p>
          <a:p>
            <a:pPr lvl="1"/>
            <a:r>
              <a:rPr lang="en-US" dirty="0"/>
              <a:t>Computation as usual: efficiency</a:t>
            </a:r>
          </a:p>
          <a:p>
            <a:pPr lvl="1"/>
            <a:r>
              <a:rPr lang="en-US" dirty="0"/>
              <a:t>Clever masking of future tokens: causality </a:t>
            </a:r>
          </a:p>
          <a:p>
            <a:r>
              <a:rPr lang="en-US" dirty="0"/>
              <a:t>Efficient computation + larger context</a:t>
            </a:r>
          </a:p>
          <a:p>
            <a:r>
              <a:rPr lang="en-US" dirty="0" err="1"/>
              <a:t>ByteNet</a:t>
            </a:r>
            <a:r>
              <a:rPr lang="en-US" dirty="0"/>
              <a:t> </a:t>
            </a:r>
            <a:r>
              <a:rPr lang="en-US" sz="2000" dirty="0"/>
              <a:t>[</a:t>
            </a:r>
            <a:r>
              <a:rPr lang="en-US" sz="2000" dirty="0" err="1"/>
              <a:t>Kalchbrenner</a:t>
            </a:r>
            <a:r>
              <a:rPr lang="en-US" sz="2000" dirty="0"/>
              <a:t> et al., 2015]</a:t>
            </a:r>
          </a:p>
          <a:p>
            <a:pPr lvl="1"/>
            <a:r>
              <a:rPr lang="en-US" dirty="0" err="1"/>
              <a:t>PixelCNN</a:t>
            </a:r>
            <a:r>
              <a:rPr lang="en-US" dirty="0"/>
              <a:t>, </a:t>
            </a:r>
            <a:r>
              <a:rPr lang="en-US" dirty="0" err="1"/>
              <a:t>WaveNet</a:t>
            </a:r>
            <a:r>
              <a:rPr lang="en-US" dirty="0"/>
              <a:t>, …</a:t>
            </a:r>
          </a:p>
          <a:p>
            <a:r>
              <a:rPr lang="en-US" dirty="0"/>
              <a:t>Gated Convolutional Language Model</a:t>
            </a:r>
            <a:br>
              <a:rPr lang="en-US" dirty="0"/>
            </a:br>
            <a:r>
              <a:rPr lang="en-US" sz="2000" dirty="0"/>
              <a:t>[Dauphin et al., 2016]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04055-D53E-2A40-8344-F96F8175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B51655-DBAA-E94F-8585-72988C4D7055}"/>
              </a:ext>
            </a:extLst>
          </p:cNvPr>
          <p:cNvSpPr>
            <a:spLocks noChangeAspect="1"/>
          </p:cNvSpPr>
          <p:nvPr/>
        </p:nvSpPr>
        <p:spPr>
          <a:xfrm>
            <a:off x="6833668" y="5455085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E0380E-A8AC-BF46-81AF-A8B949CAF59C}"/>
              </a:ext>
            </a:extLst>
          </p:cNvPr>
          <p:cNvSpPr>
            <a:spLocks noChangeAspect="1"/>
          </p:cNvSpPr>
          <p:nvPr/>
        </p:nvSpPr>
        <p:spPr>
          <a:xfrm>
            <a:off x="7224411" y="5455085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876D79-3578-2446-8308-4CC193605D0B}"/>
              </a:ext>
            </a:extLst>
          </p:cNvPr>
          <p:cNvSpPr>
            <a:spLocks noChangeAspect="1"/>
          </p:cNvSpPr>
          <p:nvPr/>
        </p:nvSpPr>
        <p:spPr>
          <a:xfrm>
            <a:off x="7615153" y="5455085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218630-BF87-224E-BD9B-8D1D87A69594}"/>
              </a:ext>
            </a:extLst>
          </p:cNvPr>
          <p:cNvSpPr>
            <a:spLocks noChangeAspect="1"/>
          </p:cNvSpPr>
          <p:nvPr/>
        </p:nvSpPr>
        <p:spPr>
          <a:xfrm>
            <a:off x="8005896" y="5455085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BACE0F-7E0D-0146-BA5D-15694A2B9AA4}"/>
              </a:ext>
            </a:extLst>
          </p:cNvPr>
          <p:cNvSpPr>
            <a:spLocks noChangeAspect="1"/>
          </p:cNvSpPr>
          <p:nvPr/>
        </p:nvSpPr>
        <p:spPr>
          <a:xfrm>
            <a:off x="8396639" y="5455085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D2B09-96F7-7E42-8F0D-EBE82AD34478}"/>
              </a:ext>
            </a:extLst>
          </p:cNvPr>
          <p:cNvSpPr>
            <a:spLocks noChangeAspect="1"/>
          </p:cNvSpPr>
          <p:nvPr/>
        </p:nvSpPr>
        <p:spPr>
          <a:xfrm>
            <a:off x="8787382" y="5455085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AD5DFF-E36C-F947-AD6D-463F4875F83E}"/>
              </a:ext>
            </a:extLst>
          </p:cNvPr>
          <p:cNvSpPr>
            <a:spLocks noChangeAspect="1"/>
          </p:cNvSpPr>
          <p:nvPr/>
        </p:nvSpPr>
        <p:spPr>
          <a:xfrm>
            <a:off x="9178124" y="5455085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2CFC75-A777-3145-94B9-097DAAD4B449}"/>
              </a:ext>
            </a:extLst>
          </p:cNvPr>
          <p:cNvSpPr>
            <a:spLocks noChangeAspect="1"/>
          </p:cNvSpPr>
          <p:nvPr/>
        </p:nvSpPr>
        <p:spPr>
          <a:xfrm>
            <a:off x="9568867" y="5455085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3526B4-4566-B44E-8960-7D71BD0A3906}"/>
              </a:ext>
            </a:extLst>
          </p:cNvPr>
          <p:cNvSpPr>
            <a:spLocks noChangeAspect="1"/>
          </p:cNvSpPr>
          <p:nvPr/>
        </p:nvSpPr>
        <p:spPr>
          <a:xfrm>
            <a:off x="9959610" y="5455085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29A222-313C-374B-8F1C-A898B800B240}"/>
              </a:ext>
            </a:extLst>
          </p:cNvPr>
          <p:cNvSpPr>
            <a:spLocks noChangeAspect="1"/>
          </p:cNvSpPr>
          <p:nvPr/>
        </p:nvSpPr>
        <p:spPr>
          <a:xfrm>
            <a:off x="10350353" y="5455085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ECB076-B57B-2045-908D-71E5C6534CF8}"/>
              </a:ext>
            </a:extLst>
          </p:cNvPr>
          <p:cNvSpPr>
            <a:spLocks noChangeAspect="1"/>
          </p:cNvSpPr>
          <p:nvPr/>
        </p:nvSpPr>
        <p:spPr>
          <a:xfrm>
            <a:off x="10741095" y="5455085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B3B678E-D6D5-D74B-A917-B5E3B881761B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8982753" y="4944493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4D3F0CB-480B-6A41-BA66-F17ED5929642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8592010" y="4944493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12D0FD-A5B6-1E43-8543-ABEBEC645C28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8982753" y="4944493"/>
            <a:ext cx="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21795EB-9F20-AE40-A4DE-734C1C1AF1A3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8982753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F38BCAE-5E70-6E46-8DA1-A62408F50A71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9373496" y="4944493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0C3B01E-3647-6546-95C4-B25E3C109F8E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9373496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3260DD4-1D3F-804D-8BD2-1D4A1730035E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8592010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6AED7B-6F9F-DE4E-A9AC-3EC0B0EA14A4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8592010" y="4944493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770E3D0-96D5-614B-85D2-6F94F8CFBC4C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8201268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37525AC-1D83-0840-B53B-150787AED8F0}"/>
              </a:ext>
            </a:extLst>
          </p:cNvPr>
          <p:cNvCxnSpPr>
            <a:cxnSpLocks/>
          </p:cNvCxnSpPr>
          <p:nvPr/>
        </p:nvCxnSpPr>
        <p:spPr>
          <a:xfrm flipH="1" flipV="1">
            <a:off x="8201266" y="4944493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D129BF2-DE02-0E40-B1BC-89132982E181}"/>
              </a:ext>
            </a:extLst>
          </p:cNvPr>
          <p:cNvCxnSpPr>
            <a:cxnSpLocks/>
          </p:cNvCxnSpPr>
          <p:nvPr/>
        </p:nvCxnSpPr>
        <p:spPr>
          <a:xfrm flipV="1">
            <a:off x="8201266" y="4944493"/>
            <a:ext cx="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FD9C704-1D46-4546-9B6A-2CC9620CB607}"/>
              </a:ext>
            </a:extLst>
          </p:cNvPr>
          <p:cNvCxnSpPr>
            <a:cxnSpLocks/>
          </p:cNvCxnSpPr>
          <p:nvPr/>
        </p:nvCxnSpPr>
        <p:spPr>
          <a:xfrm flipV="1">
            <a:off x="7810524" y="4944493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9F0532B-AFA5-724A-8B66-A546DFC6F50A}"/>
              </a:ext>
            </a:extLst>
          </p:cNvPr>
          <p:cNvCxnSpPr>
            <a:cxnSpLocks/>
          </p:cNvCxnSpPr>
          <p:nvPr/>
        </p:nvCxnSpPr>
        <p:spPr>
          <a:xfrm flipH="1" flipV="1">
            <a:off x="7810522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532F7CF-EB0E-B341-9A06-F4A8EADC8471}"/>
              </a:ext>
            </a:extLst>
          </p:cNvPr>
          <p:cNvCxnSpPr>
            <a:cxnSpLocks/>
          </p:cNvCxnSpPr>
          <p:nvPr/>
        </p:nvCxnSpPr>
        <p:spPr>
          <a:xfrm flipV="1">
            <a:off x="7810522" y="4944493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375CFDE-AA2B-F74A-AAAB-1155928E63D8}"/>
              </a:ext>
            </a:extLst>
          </p:cNvPr>
          <p:cNvCxnSpPr>
            <a:cxnSpLocks/>
          </p:cNvCxnSpPr>
          <p:nvPr/>
        </p:nvCxnSpPr>
        <p:spPr>
          <a:xfrm flipV="1">
            <a:off x="7419780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6E78507-D330-0041-82A6-D04AA5F77006}"/>
              </a:ext>
            </a:extLst>
          </p:cNvPr>
          <p:cNvCxnSpPr>
            <a:cxnSpLocks/>
          </p:cNvCxnSpPr>
          <p:nvPr/>
        </p:nvCxnSpPr>
        <p:spPr>
          <a:xfrm flipH="1" flipV="1">
            <a:off x="7419778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5D7D8B5-542C-B940-A6C4-9AD70315D187}"/>
              </a:ext>
            </a:extLst>
          </p:cNvPr>
          <p:cNvCxnSpPr>
            <a:cxnSpLocks/>
          </p:cNvCxnSpPr>
          <p:nvPr/>
        </p:nvCxnSpPr>
        <p:spPr>
          <a:xfrm flipV="1">
            <a:off x="7419778" y="4944493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4D25D1C-DF60-FA4A-91D2-60EA5D05C97D}"/>
              </a:ext>
            </a:extLst>
          </p:cNvPr>
          <p:cNvCxnSpPr>
            <a:cxnSpLocks/>
          </p:cNvCxnSpPr>
          <p:nvPr/>
        </p:nvCxnSpPr>
        <p:spPr>
          <a:xfrm flipV="1">
            <a:off x="7029036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5F34EC4-790D-D542-8C91-99B0DC5F3B1A}"/>
              </a:ext>
            </a:extLst>
          </p:cNvPr>
          <p:cNvCxnSpPr>
            <a:cxnSpLocks/>
          </p:cNvCxnSpPr>
          <p:nvPr/>
        </p:nvCxnSpPr>
        <p:spPr>
          <a:xfrm flipH="1" flipV="1">
            <a:off x="9764237" y="4944493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97F5145-E338-1C49-8E73-FAE963DEE42D}"/>
              </a:ext>
            </a:extLst>
          </p:cNvPr>
          <p:cNvCxnSpPr>
            <a:cxnSpLocks/>
          </p:cNvCxnSpPr>
          <p:nvPr/>
        </p:nvCxnSpPr>
        <p:spPr>
          <a:xfrm flipV="1">
            <a:off x="9764237" y="4944493"/>
            <a:ext cx="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174F7448-969E-A247-8716-4F1551794975}"/>
              </a:ext>
            </a:extLst>
          </p:cNvPr>
          <p:cNvCxnSpPr>
            <a:cxnSpLocks/>
          </p:cNvCxnSpPr>
          <p:nvPr/>
        </p:nvCxnSpPr>
        <p:spPr>
          <a:xfrm flipV="1">
            <a:off x="9373495" y="4944493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4A4EFFB-AEEF-2C45-A73B-22D8F97111F3}"/>
              </a:ext>
            </a:extLst>
          </p:cNvPr>
          <p:cNvCxnSpPr>
            <a:cxnSpLocks/>
          </p:cNvCxnSpPr>
          <p:nvPr/>
        </p:nvCxnSpPr>
        <p:spPr>
          <a:xfrm flipH="1" flipV="1">
            <a:off x="10154978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EE98587-7D80-2746-B227-8AB5146EBE2F}"/>
              </a:ext>
            </a:extLst>
          </p:cNvPr>
          <p:cNvCxnSpPr>
            <a:cxnSpLocks/>
          </p:cNvCxnSpPr>
          <p:nvPr/>
        </p:nvCxnSpPr>
        <p:spPr>
          <a:xfrm flipV="1">
            <a:off x="10154978" y="4944493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DCD9038-95C4-0947-A755-F148DB794E00}"/>
              </a:ext>
            </a:extLst>
          </p:cNvPr>
          <p:cNvCxnSpPr>
            <a:cxnSpLocks/>
          </p:cNvCxnSpPr>
          <p:nvPr/>
        </p:nvCxnSpPr>
        <p:spPr>
          <a:xfrm flipV="1">
            <a:off x="9764236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3E4C7678-7C70-DB40-B8F8-774C0EAA98D0}"/>
              </a:ext>
            </a:extLst>
          </p:cNvPr>
          <p:cNvCxnSpPr>
            <a:cxnSpLocks/>
          </p:cNvCxnSpPr>
          <p:nvPr/>
        </p:nvCxnSpPr>
        <p:spPr>
          <a:xfrm flipH="1" flipV="1">
            <a:off x="10545719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E43FB81-33A5-0C4F-83AF-DFF10A8D32A0}"/>
              </a:ext>
            </a:extLst>
          </p:cNvPr>
          <p:cNvCxnSpPr>
            <a:cxnSpLocks/>
          </p:cNvCxnSpPr>
          <p:nvPr/>
        </p:nvCxnSpPr>
        <p:spPr>
          <a:xfrm flipV="1">
            <a:off x="10545719" y="4944493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A62C4A9-77BE-1D42-8E63-39456DD8BA11}"/>
              </a:ext>
            </a:extLst>
          </p:cNvPr>
          <p:cNvCxnSpPr>
            <a:cxnSpLocks/>
          </p:cNvCxnSpPr>
          <p:nvPr/>
        </p:nvCxnSpPr>
        <p:spPr>
          <a:xfrm flipV="1">
            <a:off x="10154977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2B4044C5-D3BF-AD4E-B8A2-BFDF71FE7017}"/>
              </a:ext>
            </a:extLst>
          </p:cNvPr>
          <p:cNvSpPr>
            <a:spLocks noChangeAspect="1"/>
          </p:cNvSpPr>
          <p:nvPr/>
        </p:nvSpPr>
        <p:spPr>
          <a:xfrm>
            <a:off x="6833668" y="456524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177AF95-A846-1C4A-A0A3-872B99482488}"/>
              </a:ext>
            </a:extLst>
          </p:cNvPr>
          <p:cNvSpPr>
            <a:spLocks noChangeAspect="1"/>
          </p:cNvSpPr>
          <p:nvPr/>
        </p:nvSpPr>
        <p:spPr>
          <a:xfrm>
            <a:off x="7224411" y="456524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1F1DA5A-29F5-D64A-80B4-100787F0AA36}"/>
              </a:ext>
            </a:extLst>
          </p:cNvPr>
          <p:cNvSpPr>
            <a:spLocks noChangeAspect="1"/>
          </p:cNvSpPr>
          <p:nvPr/>
        </p:nvSpPr>
        <p:spPr>
          <a:xfrm>
            <a:off x="7615153" y="456524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BF2F86F-8A47-294A-B52A-2CF02BE719FD}"/>
              </a:ext>
            </a:extLst>
          </p:cNvPr>
          <p:cNvSpPr>
            <a:spLocks noChangeAspect="1"/>
          </p:cNvSpPr>
          <p:nvPr/>
        </p:nvSpPr>
        <p:spPr>
          <a:xfrm>
            <a:off x="8005896" y="456524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06B6D58-DF97-3948-9E70-5E0F0049FB8B}"/>
              </a:ext>
            </a:extLst>
          </p:cNvPr>
          <p:cNvSpPr>
            <a:spLocks noChangeAspect="1"/>
          </p:cNvSpPr>
          <p:nvPr/>
        </p:nvSpPr>
        <p:spPr>
          <a:xfrm>
            <a:off x="8396639" y="456524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0AABEB4-FB41-654F-8198-A95F18155652}"/>
              </a:ext>
            </a:extLst>
          </p:cNvPr>
          <p:cNvSpPr>
            <a:spLocks noChangeAspect="1"/>
          </p:cNvSpPr>
          <p:nvPr/>
        </p:nvSpPr>
        <p:spPr>
          <a:xfrm>
            <a:off x="8787382" y="456524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1070C4A-8F8C-DD4E-B67E-2648B3F1EA49}"/>
              </a:ext>
            </a:extLst>
          </p:cNvPr>
          <p:cNvSpPr>
            <a:spLocks noChangeAspect="1"/>
          </p:cNvSpPr>
          <p:nvPr/>
        </p:nvSpPr>
        <p:spPr>
          <a:xfrm>
            <a:off x="9178124" y="456524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DF45A85-A0F3-354C-8084-B958E08A238A}"/>
              </a:ext>
            </a:extLst>
          </p:cNvPr>
          <p:cNvSpPr>
            <a:spLocks noChangeAspect="1"/>
          </p:cNvSpPr>
          <p:nvPr/>
        </p:nvSpPr>
        <p:spPr>
          <a:xfrm>
            <a:off x="9568867" y="456524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FDF66A5-4F50-1C41-9675-6A052406BF51}"/>
              </a:ext>
            </a:extLst>
          </p:cNvPr>
          <p:cNvSpPr>
            <a:spLocks noChangeAspect="1"/>
          </p:cNvSpPr>
          <p:nvPr/>
        </p:nvSpPr>
        <p:spPr>
          <a:xfrm>
            <a:off x="9959610" y="456524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71CB600-B8B8-944E-B108-7A0F93007BEF}"/>
              </a:ext>
            </a:extLst>
          </p:cNvPr>
          <p:cNvSpPr>
            <a:spLocks noChangeAspect="1"/>
          </p:cNvSpPr>
          <p:nvPr/>
        </p:nvSpPr>
        <p:spPr>
          <a:xfrm>
            <a:off x="10350353" y="456524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A10EAAD-F265-554A-BA1A-0EC8E1AC5537}"/>
              </a:ext>
            </a:extLst>
          </p:cNvPr>
          <p:cNvSpPr>
            <a:spLocks noChangeAspect="1"/>
          </p:cNvSpPr>
          <p:nvPr/>
        </p:nvSpPr>
        <p:spPr>
          <a:xfrm>
            <a:off x="10741095" y="456524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BB28732-9D78-2A4B-B88A-182B59824EB4}"/>
              </a:ext>
            </a:extLst>
          </p:cNvPr>
          <p:cNvCxnSpPr>
            <a:cxnSpLocks/>
          </p:cNvCxnSpPr>
          <p:nvPr/>
        </p:nvCxnSpPr>
        <p:spPr>
          <a:xfrm flipH="1" flipV="1">
            <a:off x="7029030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FE03EDB-9C12-F248-A749-002DD863100E}"/>
              </a:ext>
            </a:extLst>
          </p:cNvPr>
          <p:cNvCxnSpPr>
            <a:cxnSpLocks/>
          </p:cNvCxnSpPr>
          <p:nvPr/>
        </p:nvCxnSpPr>
        <p:spPr>
          <a:xfrm flipV="1">
            <a:off x="7029030" y="4944493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FDC38B7-5FB4-2E42-84EF-0B12610278D9}"/>
              </a:ext>
            </a:extLst>
          </p:cNvPr>
          <p:cNvCxnSpPr>
            <a:cxnSpLocks/>
          </p:cNvCxnSpPr>
          <p:nvPr/>
        </p:nvCxnSpPr>
        <p:spPr>
          <a:xfrm flipV="1">
            <a:off x="6638288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EDF34D2-E0A6-5649-B58A-5EE7CC015F05}"/>
              </a:ext>
            </a:extLst>
          </p:cNvPr>
          <p:cNvCxnSpPr>
            <a:cxnSpLocks/>
          </p:cNvCxnSpPr>
          <p:nvPr/>
        </p:nvCxnSpPr>
        <p:spPr>
          <a:xfrm flipH="1" flipV="1">
            <a:off x="10936456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2D13A0D-1A18-E74D-8C44-7631FFBDAB8C}"/>
              </a:ext>
            </a:extLst>
          </p:cNvPr>
          <p:cNvCxnSpPr>
            <a:cxnSpLocks/>
          </p:cNvCxnSpPr>
          <p:nvPr/>
        </p:nvCxnSpPr>
        <p:spPr>
          <a:xfrm flipV="1">
            <a:off x="10936456" y="4944493"/>
            <a:ext cx="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881B795D-F50E-0E46-8B2E-5CAD6E4FE68C}"/>
              </a:ext>
            </a:extLst>
          </p:cNvPr>
          <p:cNvCxnSpPr>
            <a:cxnSpLocks/>
          </p:cNvCxnSpPr>
          <p:nvPr/>
        </p:nvCxnSpPr>
        <p:spPr>
          <a:xfrm flipV="1">
            <a:off x="10545714" y="4944493"/>
            <a:ext cx="390743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ectangle 86">
            <a:extLst>
              <a:ext uri="{FF2B5EF4-FFF2-40B4-BE49-F238E27FC236}">
                <a16:creationId xmlns:a16="http://schemas.microsoft.com/office/drawing/2014/main" id="{F59EFEF4-EC0D-F640-9E72-3B65B1591755}"/>
              </a:ext>
            </a:extLst>
          </p:cNvPr>
          <p:cNvSpPr>
            <a:spLocks noChangeAspect="1"/>
          </p:cNvSpPr>
          <p:nvPr/>
        </p:nvSpPr>
        <p:spPr>
          <a:xfrm>
            <a:off x="6442912" y="5455085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59B21FB3-2339-644B-B827-F508B852939C}"/>
              </a:ext>
            </a:extLst>
          </p:cNvPr>
          <p:cNvSpPr>
            <a:spLocks noChangeAspect="1"/>
          </p:cNvSpPr>
          <p:nvPr/>
        </p:nvSpPr>
        <p:spPr>
          <a:xfrm>
            <a:off x="11129468" y="5455085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F987D18-755B-CE4D-A1A3-5103ECEE9B73}"/>
              </a:ext>
            </a:extLst>
          </p:cNvPr>
          <p:cNvSpPr>
            <a:spLocks noChangeAspect="1"/>
          </p:cNvSpPr>
          <p:nvPr/>
        </p:nvSpPr>
        <p:spPr>
          <a:xfrm>
            <a:off x="6442912" y="4565242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7CF92B4-47ED-B34D-A1C1-20280C95C5FE}"/>
              </a:ext>
            </a:extLst>
          </p:cNvPr>
          <p:cNvSpPr>
            <a:spLocks noChangeAspect="1"/>
          </p:cNvSpPr>
          <p:nvPr/>
        </p:nvSpPr>
        <p:spPr>
          <a:xfrm>
            <a:off x="6052156" y="4565242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5F15829-CA82-CE45-96E3-C7AAAF19F8D9}"/>
              </a:ext>
            </a:extLst>
          </p:cNvPr>
          <p:cNvSpPr>
            <a:spLocks noChangeAspect="1"/>
          </p:cNvSpPr>
          <p:nvPr/>
        </p:nvSpPr>
        <p:spPr>
          <a:xfrm>
            <a:off x="11522562" y="4560642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BA447449-F026-A94D-8469-13CA75B53BDB}"/>
              </a:ext>
            </a:extLst>
          </p:cNvPr>
          <p:cNvSpPr>
            <a:spLocks noChangeAspect="1"/>
          </p:cNvSpPr>
          <p:nvPr/>
        </p:nvSpPr>
        <p:spPr>
          <a:xfrm>
            <a:off x="11131806" y="4560642"/>
            <a:ext cx="390743" cy="379251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822AB8C8-2D2A-2A4B-9333-85CBE5B28BF4}"/>
              </a:ext>
            </a:extLst>
          </p:cNvPr>
          <p:cNvSpPr>
            <a:spLocks noChangeAspect="1"/>
          </p:cNvSpPr>
          <p:nvPr/>
        </p:nvSpPr>
        <p:spPr>
          <a:xfrm>
            <a:off x="6833658" y="367539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49B31EDE-C4E5-674E-AF08-83AFB4568789}"/>
              </a:ext>
            </a:extLst>
          </p:cNvPr>
          <p:cNvSpPr>
            <a:spLocks noChangeAspect="1"/>
          </p:cNvSpPr>
          <p:nvPr/>
        </p:nvSpPr>
        <p:spPr>
          <a:xfrm>
            <a:off x="7224401" y="367539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BE0EA08E-583A-834A-98A3-DA4785093F9C}"/>
              </a:ext>
            </a:extLst>
          </p:cNvPr>
          <p:cNvSpPr>
            <a:spLocks noChangeAspect="1"/>
          </p:cNvSpPr>
          <p:nvPr/>
        </p:nvSpPr>
        <p:spPr>
          <a:xfrm>
            <a:off x="7615143" y="367539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E1C19D1-D5E4-184F-859A-168B8A8D942B}"/>
              </a:ext>
            </a:extLst>
          </p:cNvPr>
          <p:cNvSpPr>
            <a:spLocks noChangeAspect="1"/>
          </p:cNvSpPr>
          <p:nvPr/>
        </p:nvSpPr>
        <p:spPr>
          <a:xfrm>
            <a:off x="8005886" y="367539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3E10CE01-279D-0E4F-B59B-36ED946E4639}"/>
              </a:ext>
            </a:extLst>
          </p:cNvPr>
          <p:cNvSpPr>
            <a:spLocks noChangeAspect="1"/>
          </p:cNvSpPr>
          <p:nvPr/>
        </p:nvSpPr>
        <p:spPr>
          <a:xfrm>
            <a:off x="8396629" y="367539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E0E41B1-07AF-2C45-A21E-2CE1D9EC1AA6}"/>
              </a:ext>
            </a:extLst>
          </p:cNvPr>
          <p:cNvSpPr>
            <a:spLocks noChangeAspect="1"/>
          </p:cNvSpPr>
          <p:nvPr/>
        </p:nvSpPr>
        <p:spPr>
          <a:xfrm>
            <a:off x="8787372" y="3675399"/>
            <a:ext cx="390743" cy="37925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A84932D-2086-8046-89A3-0928399A5AA7}"/>
              </a:ext>
            </a:extLst>
          </p:cNvPr>
          <p:cNvSpPr>
            <a:spLocks noChangeAspect="1"/>
          </p:cNvSpPr>
          <p:nvPr/>
        </p:nvSpPr>
        <p:spPr>
          <a:xfrm>
            <a:off x="9178114" y="367539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BDBA0492-5F12-F244-9EAF-163456F586BB}"/>
              </a:ext>
            </a:extLst>
          </p:cNvPr>
          <p:cNvSpPr>
            <a:spLocks noChangeAspect="1"/>
          </p:cNvSpPr>
          <p:nvPr/>
        </p:nvSpPr>
        <p:spPr>
          <a:xfrm>
            <a:off x="9568857" y="367539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FE4F9873-7A80-6C44-91AC-766683EF168D}"/>
              </a:ext>
            </a:extLst>
          </p:cNvPr>
          <p:cNvSpPr>
            <a:spLocks noChangeAspect="1"/>
          </p:cNvSpPr>
          <p:nvPr/>
        </p:nvSpPr>
        <p:spPr>
          <a:xfrm>
            <a:off x="9959600" y="367539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4E68CB3-226D-354D-8677-7DEB7E962B4A}"/>
              </a:ext>
            </a:extLst>
          </p:cNvPr>
          <p:cNvSpPr>
            <a:spLocks noChangeAspect="1"/>
          </p:cNvSpPr>
          <p:nvPr/>
        </p:nvSpPr>
        <p:spPr>
          <a:xfrm>
            <a:off x="10350343" y="367539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2D5BCF6-F782-6343-8585-8971BCA08C2C}"/>
              </a:ext>
            </a:extLst>
          </p:cNvPr>
          <p:cNvSpPr>
            <a:spLocks noChangeAspect="1"/>
          </p:cNvSpPr>
          <p:nvPr/>
        </p:nvSpPr>
        <p:spPr>
          <a:xfrm>
            <a:off x="10741085" y="3675399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1CCD3505-923A-3B47-B0FE-115B5B0FD6DD}"/>
              </a:ext>
            </a:extLst>
          </p:cNvPr>
          <p:cNvCxnSpPr>
            <a:cxnSpLocks/>
            <a:stCxn id="72" idx="0"/>
            <a:endCxn id="93" idx="2"/>
          </p:cNvCxnSpPr>
          <p:nvPr/>
        </p:nvCxnSpPr>
        <p:spPr>
          <a:xfrm flipH="1" flipV="1">
            <a:off x="7029030" y="4054650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1923FBC6-139C-5F4D-B2AA-83EF6F7BFC93}"/>
              </a:ext>
            </a:extLst>
          </p:cNvPr>
          <p:cNvCxnSpPr>
            <a:cxnSpLocks/>
            <a:stCxn id="90" idx="0"/>
            <a:endCxn id="93" idx="2"/>
          </p:cNvCxnSpPr>
          <p:nvPr/>
        </p:nvCxnSpPr>
        <p:spPr>
          <a:xfrm flipV="1">
            <a:off x="6247528" y="4054650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FAC0AC73-3C0C-C14A-B852-AF3833FFCDB1}"/>
              </a:ext>
            </a:extLst>
          </p:cNvPr>
          <p:cNvCxnSpPr>
            <a:cxnSpLocks/>
          </p:cNvCxnSpPr>
          <p:nvPr/>
        </p:nvCxnSpPr>
        <p:spPr>
          <a:xfrm flipH="1" flipV="1">
            <a:off x="7415384" y="4054650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0C82A606-1903-E34A-9B82-67E3B2D45AFA}"/>
              </a:ext>
            </a:extLst>
          </p:cNvPr>
          <p:cNvCxnSpPr>
            <a:cxnSpLocks/>
          </p:cNvCxnSpPr>
          <p:nvPr/>
        </p:nvCxnSpPr>
        <p:spPr>
          <a:xfrm flipV="1">
            <a:off x="6633882" y="4054650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854923F5-3CE1-0147-89DE-4CE2504C0619}"/>
              </a:ext>
            </a:extLst>
          </p:cNvPr>
          <p:cNvCxnSpPr>
            <a:cxnSpLocks/>
          </p:cNvCxnSpPr>
          <p:nvPr/>
        </p:nvCxnSpPr>
        <p:spPr>
          <a:xfrm flipH="1" flipV="1">
            <a:off x="7801738" y="4054650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E35E3154-093C-5A40-975E-3D9EAC2461C0}"/>
              </a:ext>
            </a:extLst>
          </p:cNvPr>
          <p:cNvCxnSpPr>
            <a:cxnSpLocks/>
          </p:cNvCxnSpPr>
          <p:nvPr/>
        </p:nvCxnSpPr>
        <p:spPr>
          <a:xfrm flipV="1">
            <a:off x="7020236" y="4054650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A936D3CE-CDC6-5547-ADB7-7121D90011B3}"/>
              </a:ext>
            </a:extLst>
          </p:cNvPr>
          <p:cNvCxnSpPr>
            <a:cxnSpLocks/>
          </p:cNvCxnSpPr>
          <p:nvPr/>
        </p:nvCxnSpPr>
        <p:spPr>
          <a:xfrm flipH="1" flipV="1">
            <a:off x="8188092" y="4054650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E72C8AB3-14D7-7342-BDD4-BBBD2C693C11}"/>
              </a:ext>
            </a:extLst>
          </p:cNvPr>
          <p:cNvCxnSpPr>
            <a:cxnSpLocks/>
          </p:cNvCxnSpPr>
          <p:nvPr/>
        </p:nvCxnSpPr>
        <p:spPr>
          <a:xfrm flipV="1">
            <a:off x="7406590" y="4054650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C5A7B34-B386-034A-A9D4-ADFEBBE0AF64}"/>
              </a:ext>
            </a:extLst>
          </p:cNvPr>
          <p:cNvCxnSpPr>
            <a:cxnSpLocks/>
          </p:cNvCxnSpPr>
          <p:nvPr/>
        </p:nvCxnSpPr>
        <p:spPr>
          <a:xfrm flipH="1" flipV="1">
            <a:off x="8574446" y="4054650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805DA8D8-5AE7-0A4A-A4E6-7E3BA4196D1E}"/>
              </a:ext>
            </a:extLst>
          </p:cNvPr>
          <p:cNvCxnSpPr>
            <a:cxnSpLocks/>
          </p:cNvCxnSpPr>
          <p:nvPr/>
        </p:nvCxnSpPr>
        <p:spPr>
          <a:xfrm flipV="1">
            <a:off x="7792944" y="4054650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BD2B13F0-3D6B-2F48-A392-80B22AEEA29B}"/>
              </a:ext>
            </a:extLst>
          </p:cNvPr>
          <p:cNvCxnSpPr>
            <a:cxnSpLocks/>
          </p:cNvCxnSpPr>
          <p:nvPr/>
        </p:nvCxnSpPr>
        <p:spPr>
          <a:xfrm flipH="1" flipV="1">
            <a:off x="8960800" y="4054650"/>
            <a:ext cx="781495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F739E8B8-C79B-6A49-BA3C-BD9A8D9F3E95}"/>
              </a:ext>
            </a:extLst>
          </p:cNvPr>
          <p:cNvCxnSpPr>
            <a:cxnSpLocks/>
          </p:cNvCxnSpPr>
          <p:nvPr/>
        </p:nvCxnSpPr>
        <p:spPr>
          <a:xfrm flipV="1">
            <a:off x="8179298" y="4054650"/>
            <a:ext cx="781502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6A27113-BD16-4C46-92EE-DB3ADF5EDDE6}"/>
              </a:ext>
            </a:extLst>
          </p:cNvPr>
          <p:cNvCxnSpPr>
            <a:cxnSpLocks/>
          </p:cNvCxnSpPr>
          <p:nvPr/>
        </p:nvCxnSpPr>
        <p:spPr>
          <a:xfrm flipH="1" flipV="1">
            <a:off x="9347154" y="4054650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D22569F8-CEC2-4F47-A9AE-572B0497DE6F}"/>
              </a:ext>
            </a:extLst>
          </p:cNvPr>
          <p:cNvCxnSpPr>
            <a:cxnSpLocks/>
          </p:cNvCxnSpPr>
          <p:nvPr/>
        </p:nvCxnSpPr>
        <p:spPr>
          <a:xfrm flipV="1">
            <a:off x="8565652" y="4054650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767EDC1E-DF02-F94A-A968-572021456BA1}"/>
              </a:ext>
            </a:extLst>
          </p:cNvPr>
          <p:cNvCxnSpPr>
            <a:cxnSpLocks/>
          </p:cNvCxnSpPr>
          <p:nvPr/>
        </p:nvCxnSpPr>
        <p:spPr>
          <a:xfrm flipH="1" flipV="1">
            <a:off x="9733508" y="4054650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88F4032-8040-8642-A4CC-0306C9B9333A}"/>
              </a:ext>
            </a:extLst>
          </p:cNvPr>
          <p:cNvCxnSpPr>
            <a:cxnSpLocks/>
          </p:cNvCxnSpPr>
          <p:nvPr/>
        </p:nvCxnSpPr>
        <p:spPr>
          <a:xfrm flipV="1">
            <a:off x="8952006" y="4054650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04C489DC-0CAC-AE47-A86D-10921A2D1CB2}"/>
              </a:ext>
            </a:extLst>
          </p:cNvPr>
          <p:cNvCxnSpPr>
            <a:cxnSpLocks/>
          </p:cNvCxnSpPr>
          <p:nvPr/>
        </p:nvCxnSpPr>
        <p:spPr>
          <a:xfrm flipH="1" flipV="1">
            <a:off x="10119862" y="4054650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60818F2B-38F8-7041-BA5C-01B00C52B314}"/>
              </a:ext>
            </a:extLst>
          </p:cNvPr>
          <p:cNvCxnSpPr>
            <a:cxnSpLocks/>
          </p:cNvCxnSpPr>
          <p:nvPr/>
        </p:nvCxnSpPr>
        <p:spPr>
          <a:xfrm flipV="1">
            <a:off x="9338360" y="4054650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F73EA671-B836-1846-B559-CCFCF887173A}"/>
              </a:ext>
            </a:extLst>
          </p:cNvPr>
          <p:cNvCxnSpPr>
            <a:cxnSpLocks/>
          </p:cNvCxnSpPr>
          <p:nvPr/>
        </p:nvCxnSpPr>
        <p:spPr>
          <a:xfrm flipH="1" flipV="1">
            <a:off x="10506216" y="4054650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4C14CB23-5E19-2D40-9627-697A04F364CF}"/>
              </a:ext>
            </a:extLst>
          </p:cNvPr>
          <p:cNvCxnSpPr>
            <a:cxnSpLocks/>
          </p:cNvCxnSpPr>
          <p:nvPr/>
        </p:nvCxnSpPr>
        <p:spPr>
          <a:xfrm flipV="1">
            <a:off x="9724714" y="4054650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3ECC5773-6CE4-E541-98D8-31C08DD7F9E1}"/>
              </a:ext>
            </a:extLst>
          </p:cNvPr>
          <p:cNvCxnSpPr>
            <a:cxnSpLocks/>
          </p:cNvCxnSpPr>
          <p:nvPr/>
        </p:nvCxnSpPr>
        <p:spPr>
          <a:xfrm flipH="1" flipV="1">
            <a:off x="10892570" y="4054650"/>
            <a:ext cx="781495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A46E781-7272-DE44-81BE-04151006213C}"/>
              </a:ext>
            </a:extLst>
          </p:cNvPr>
          <p:cNvCxnSpPr>
            <a:cxnSpLocks/>
          </p:cNvCxnSpPr>
          <p:nvPr/>
        </p:nvCxnSpPr>
        <p:spPr>
          <a:xfrm flipV="1">
            <a:off x="10111068" y="4054650"/>
            <a:ext cx="781502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15B35862-66B6-3C41-91CE-F605C5524B52}"/>
              </a:ext>
            </a:extLst>
          </p:cNvPr>
          <p:cNvSpPr/>
          <p:nvPr/>
        </p:nvSpPr>
        <p:spPr>
          <a:xfrm>
            <a:off x="7941410" y="4526923"/>
            <a:ext cx="525276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2D0EE429-5416-3947-96EA-768313247A62}"/>
              </a:ext>
            </a:extLst>
          </p:cNvPr>
          <p:cNvCxnSpPr>
            <a:cxnSpLocks/>
            <a:stCxn id="70" idx="0"/>
            <a:endCxn id="93" idx="2"/>
          </p:cNvCxnSpPr>
          <p:nvPr/>
        </p:nvCxnSpPr>
        <p:spPr>
          <a:xfrm flipH="1" flipV="1">
            <a:off x="7029030" y="4054650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472B0856-CA9B-BC47-A6EC-BFA65C025670}"/>
              </a:ext>
            </a:extLst>
          </p:cNvPr>
          <p:cNvCxnSpPr>
            <a:cxnSpLocks/>
            <a:stCxn id="71" idx="0"/>
            <a:endCxn id="94" idx="2"/>
          </p:cNvCxnSpPr>
          <p:nvPr/>
        </p:nvCxnSpPr>
        <p:spPr>
          <a:xfrm flipH="1" flipV="1">
            <a:off x="7419773" y="4054650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03A98D2D-44BF-5B47-AADC-8C7C9D8B1A72}"/>
              </a:ext>
            </a:extLst>
          </p:cNvPr>
          <p:cNvCxnSpPr>
            <a:cxnSpLocks/>
            <a:stCxn id="72" idx="0"/>
            <a:endCxn id="95" idx="2"/>
          </p:cNvCxnSpPr>
          <p:nvPr/>
        </p:nvCxnSpPr>
        <p:spPr>
          <a:xfrm flipH="1" flipV="1">
            <a:off x="7810515" y="4054650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151B6E81-4CD9-0947-A584-75CFD35DE561}"/>
              </a:ext>
            </a:extLst>
          </p:cNvPr>
          <p:cNvCxnSpPr>
            <a:cxnSpLocks/>
          </p:cNvCxnSpPr>
          <p:nvPr/>
        </p:nvCxnSpPr>
        <p:spPr>
          <a:xfrm flipH="1" flipV="1">
            <a:off x="8201257" y="4054650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D233F599-4897-4B4B-BEEA-FA3080ED5A9A}"/>
              </a:ext>
            </a:extLst>
          </p:cNvPr>
          <p:cNvCxnSpPr>
            <a:cxnSpLocks/>
          </p:cNvCxnSpPr>
          <p:nvPr/>
        </p:nvCxnSpPr>
        <p:spPr>
          <a:xfrm flipH="1" flipV="1">
            <a:off x="8591999" y="4054650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35B2E9FB-9AA1-C846-BB90-66DF5CA93AC8}"/>
              </a:ext>
            </a:extLst>
          </p:cNvPr>
          <p:cNvCxnSpPr>
            <a:cxnSpLocks/>
          </p:cNvCxnSpPr>
          <p:nvPr/>
        </p:nvCxnSpPr>
        <p:spPr>
          <a:xfrm flipH="1" flipV="1">
            <a:off x="8982741" y="4054650"/>
            <a:ext cx="1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87CA3C1E-AB23-B64A-BAFD-63DB220958AF}"/>
              </a:ext>
            </a:extLst>
          </p:cNvPr>
          <p:cNvCxnSpPr>
            <a:cxnSpLocks/>
          </p:cNvCxnSpPr>
          <p:nvPr/>
        </p:nvCxnSpPr>
        <p:spPr>
          <a:xfrm flipH="1" flipV="1">
            <a:off x="9373483" y="4054650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5B5E0A70-AC84-3F4C-9A85-849FCFB3971F}"/>
              </a:ext>
            </a:extLst>
          </p:cNvPr>
          <p:cNvCxnSpPr>
            <a:cxnSpLocks/>
          </p:cNvCxnSpPr>
          <p:nvPr/>
        </p:nvCxnSpPr>
        <p:spPr>
          <a:xfrm flipH="1" flipV="1">
            <a:off x="9764225" y="4054650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BA4CD739-E1B4-D04C-ADB5-1594D97A4A2B}"/>
              </a:ext>
            </a:extLst>
          </p:cNvPr>
          <p:cNvCxnSpPr>
            <a:cxnSpLocks/>
          </p:cNvCxnSpPr>
          <p:nvPr/>
        </p:nvCxnSpPr>
        <p:spPr>
          <a:xfrm flipH="1" flipV="1">
            <a:off x="10154967" y="4054650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1FF39DDD-D3AB-3046-92E8-39A938BE4013}"/>
              </a:ext>
            </a:extLst>
          </p:cNvPr>
          <p:cNvCxnSpPr>
            <a:cxnSpLocks/>
          </p:cNvCxnSpPr>
          <p:nvPr/>
        </p:nvCxnSpPr>
        <p:spPr>
          <a:xfrm flipH="1" flipV="1">
            <a:off x="10545709" y="4054650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2FCFC3C2-8478-1A41-A1C1-23D31FBA1897}"/>
              </a:ext>
            </a:extLst>
          </p:cNvPr>
          <p:cNvCxnSpPr>
            <a:cxnSpLocks/>
            <a:stCxn id="80" idx="0"/>
            <a:endCxn id="103" idx="2"/>
          </p:cNvCxnSpPr>
          <p:nvPr/>
        </p:nvCxnSpPr>
        <p:spPr>
          <a:xfrm flipH="1" flipV="1">
            <a:off x="10936457" y="4054650"/>
            <a:ext cx="10" cy="510592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Rounded Rectangle 159">
            <a:extLst>
              <a:ext uri="{FF2B5EF4-FFF2-40B4-BE49-F238E27FC236}">
                <a16:creationId xmlns:a16="http://schemas.microsoft.com/office/drawing/2014/main" id="{E1A74886-ECEA-C848-8207-1CD491092E5C}"/>
              </a:ext>
            </a:extLst>
          </p:cNvPr>
          <p:cNvSpPr/>
          <p:nvPr/>
        </p:nvSpPr>
        <p:spPr>
          <a:xfrm>
            <a:off x="8728886" y="4512474"/>
            <a:ext cx="525276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ounded Rectangle 160">
            <a:extLst>
              <a:ext uri="{FF2B5EF4-FFF2-40B4-BE49-F238E27FC236}">
                <a16:creationId xmlns:a16="http://schemas.microsoft.com/office/drawing/2014/main" id="{A30D9BD3-1F4A-7A45-A72B-B4E357472E48}"/>
              </a:ext>
            </a:extLst>
          </p:cNvPr>
          <p:cNvSpPr/>
          <p:nvPr/>
        </p:nvSpPr>
        <p:spPr>
          <a:xfrm>
            <a:off x="9516362" y="4498025"/>
            <a:ext cx="525276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ounded Rectangle 161">
            <a:extLst>
              <a:ext uri="{FF2B5EF4-FFF2-40B4-BE49-F238E27FC236}">
                <a16:creationId xmlns:a16="http://schemas.microsoft.com/office/drawing/2014/main" id="{FE5B8316-F393-EF43-BB8A-D86331389C41}"/>
              </a:ext>
            </a:extLst>
          </p:cNvPr>
          <p:cNvSpPr/>
          <p:nvPr/>
        </p:nvSpPr>
        <p:spPr>
          <a:xfrm>
            <a:off x="7529864" y="5411899"/>
            <a:ext cx="1310023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ounded Rectangle 162">
            <a:extLst>
              <a:ext uri="{FF2B5EF4-FFF2-40B4-BE49-F238E27FC236}">
                <a16:creationId xmlns:a16="http://schemas.microsoft.com/office/drawing/2014/main" id="{413E8CD2-B7B3-2641-BFDF-887725EC2D83}"/>
              </a:ext>
            </a:extLst>
          </p:cNvPr>
          <p:cNvSpPr/>
          <p:nvPr/>
        </p:nvSpPr>
        <p:spPr>
          <a:xfrm>
            <a:off x="8336512" y="5407294"/>
            <a:ext cx="1310023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ounded Rectangle 163">
            <a:extLst>
              <a:ext uri="{FF2B5EF4-FFF2-40B4-BE49-F238E27FC236}">
                <a16:creationId xmlns:a16="http://schemas.microsoft.com/office/drawing/2014/main" id="{CDEC1598-F3AA-4349-9C09-C802F4867A53}"/>
              </a:ext>
            </a:extLst>
          </p:cNvPr>
          <p:cNvSpPr/>
          <p:nvPr/>
        </p:nvSpPr>
        <p:spPr>
          <a:xfrm>
            <a:off x="9106856" y="5414688"/>
            <a:ext cx="1310023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DD9CD1E2-468B-6142-A003-FA6ECBEC1425}"/>
              </a:ext>
            </a:extLst>
          </p:cNvPr>
          <p:cNvSpPr/>
          <p:nvPr/>
        </p:nvSpPr>
        <p:spPr>
          <a:xfrm>
            <a:off x="8918902" y="3137932"/>
            <a:ext cx="936608" cy="28217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Softmax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DCF342-C204-4D4C-A75A-50F0BDC76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7372" y="2692926"/>
            <a:ext cx="2032000" cy="241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2648102-D598-2E4F-AC5C-B088BA05A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5838" y="5903234"/>
            <a:ext cx="431800" cy="152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CF1FEB4-B1DE-BE45-9DC9-BF7F9F59D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8148" y="6034036"/>
            <a:ext cx="431800" cy="152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318D1CD-A513-8A4E-A338-BFF564263B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7333" y="5911728"/>
            <a:ext cx="431800" cy="152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B9B162D-EFD2-B945-AE98-FD76C133BA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9643" y="6055634"/>
            <a:ext cx="419100" cy="1524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AC6D250-4DA6-7840-A8C4-77A777FB7C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55971" y="4551365"/>
            <a:ext cx="413163" cy="413163"/>
          </a:xfrm>
          <a:prstGeom prst="rect">
            <a:avLst/>
          </a:prstGeom>
        </p:spPr>
      </p:pic>
      <p:pic>
        <p:nvPicPr>
          <p:cNvPr id="145" name="Picture 144">
            <a:extLst>
              <a:ext uri="{FF2B5EF4-FFF2-40B4-BE49-F238E27FC236}">
                <a16:creationId xmlns:a16="http://schemas.microsoft.com/office/drawing/2014/main" id="{B758936C-5255-5944-820C-150A3936DE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75095" y="5452716"/>
            <a:ext cx="413163" cy="413163"/>
          </a:xfrm>
          <a:prstGeom prst="rect">
            <a:avLst/>
          </a:prstGeom>
        </p:spPr>
      </p:pic>
      <p:pic>
        <p:nvPicPr>
          <p:cNvPr id="146" name="Picture 145">
            <a:extLst>
              <a:ext uri="{FF2B5EF4-FFF2-40B4-BE49-F238E27FC236}">
                <a16:creationId xmlns:a16="http://schemas.microsoft.com/office/drawing/2014/main" id="{F86BCEEC-4645-874D-875E-5A59058528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81367" y="5438128"/>
            <a:ext cx="413163" cy="413163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94EBA0DC-0C54-3648-AD6B-C6B8C979F0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87639" y="5438127"/>
            <a:ext cx="413163" cy="413163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525E53-DF9A-4A43-A154-6009742AEE1B}"/>
              </a:ext>
            </a:extLst>
          </p:cNvPr>
          <p:cNvCxnSpPr>
            <a:stCxn id="98" idx="0"/>
            <a:endCxn id="144" idx="2"/>
          </p:cNvCxnSpPr>
          <p:nvPr/>
        </p:nvCxnSpPr>
        <p:spPr>
          <a:xfrm flipV="1">
            <a:off x="8982744" y="3420103"/>
            <a:ext cx="404462" cy="255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1577CC51-DFFD-EC49-AABE-741C5AA54FE6}"/>
              </a:ext>
            </a:extLst>
          </p:cNvPr>
          <p:cNvCxnSpPr>
            <a:cxnSpLocks/>
            <a:stCxn id="144" idx="0"/>
            <a:endCxn id="16" idx="2"/>
          </p:cNvCxnSpPr>
          <p:nvPr/>
        </p:nvCxnSpPr>
        <p:spPr>
          <a:xfrm flipV="1">
            <a:off x="9387206" y="2934226"/>
            <a:ext cx="416166" cy="203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16524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FB8E2-35CE-BE4A-90DC-76983796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Causal sentence representation </a:t>
            </a:r>
            <a:br>
              <a:rPr lang="en-US" dirty="0"/>
            </a:br>
            <a:r>
              <a:rPr lang="en-US" dirty="0"/>
              <a:t>and language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9DD5C-9239-B943-B401-6FDD18C6A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Any sentence representation learning method from Lecture 2 could be used as long as it does not break the generative story: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addition to the feedforward and convolutional n-gram language models, we can use any of the remaining sentence representation.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04055-D53E-2A40-8344-F96F8175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26</a:t>
            </a:fld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C734D8F6-2E61-ED45-AE18-2FFA220A40DB}"/>
              </a:ext>
            </a:extLst>
          </p:cNvPr>
          <p:cNvSpPr/>
          <p:nvPr/>
        </p:nvSpPr>
        <p:spPr>
          <a:xfrm>
            <a:off x="2906928" y="3569927"/>
            <a:ext cx="563418" cy="4433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</a:t>
            </a:r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DA7DA210-CA92-BE46-BA57-96E2CC847792}"/>
              </a:ext>
            </a:extLst>
          </p:cNvPr>
          <p:cNvSpPr/>
          <p:nvPr/>
        </p:nvSpPr>
        <p:spPr>
          <a:xfrm>
            <a:off x="3698946" y="3569928"/>
            <a:ext cx="1466272" cy="4433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explicitly</a:t>
            </a: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6AD64D8D-3CEB-A548-B6B6-CF0914A4BA74}"/>
              </a:ext>
            </a:extLst>
          </p:cNvPr>
          <p:cNvSpPr/>
          <p:nvPr/>
        </p:nvSpPr>
        <p:spPr>
          <a:xfrm>
            <a:off x="5393818" y="3573464"/>
            <a:ext cx="1311563" cy="4433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models</a:t>
            </a:r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8CBD7AB9-FE23-8446-94FF-3BE19F01D932}"/>
              </a:ext>
            </a:extLst>
          </p:cNvPr>
          <p:cNvSpPr/>
          <p:nvPr/>
        </p:nvSpPr>
        <p:spPr>
          <a:xfrm>
            <a:off x="6933981" y="3569927"/>
            <a:ext cx="2131291" cy="4433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dependencies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51F6BC4D-32B6-DC4D-B19D-9AA92B58D1D8}"/>
              </a:ext>
            </a:extLst>
          </p:cNvPr>
          <p:cNvSpPr/>
          <p:nvPr/>
        </p:nvSpPr>
        <p:spPr>
          <a:xfrm>
            <a:off x="1541319" y="3569927"/>
            <a:ext cx="1080904" cy="4433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&lt;</a:t>
            </a:r>
            <a:r>
              <a:rPr lang="en-US" sz="1600" dirty="0" err="1"/>
              <a:t>bos</a:t>
            </a:r>
            <a:r>
              <a:rPr lang="en-US" sz="1600" dirty="0"/>
              <a:t>&gt;</a:t>
            </a: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9A16DC59-BFE7-7443-B22C-5762F0C9B285}"/>
              </a:ext>
            </a:extLst>
          </p:cNvPr>
          <p:cNvSpPr/>
          <p:nvPr/>
        </p:nvSpPr>
        <p:spPr>
          <a:xfrm>
            <a:off x="9293872" y="3569926"/>
            <a:ext cx="1080904" cy="4433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&lt;</a:t>
            </a:r>
            <a:r>
              <a:rPr lang="en-US" sz="1600" dirty="0" err="1"/>
              <a:t>eos</a:t>
            </a:r>
            <a:r>
              <a:rPr lang="en-US" sz="1600" dirty="0"/>
              <a:t>&gt;</a:t>
            </a:r>
          </a:p>
        </p:txBody>
      </p:sp>
      <p:cxnSp>
        <p:nvCxnSpPr>
          <p:cNvPr id="140" name="Straight Arrow Connector 18">
            <a:extLst>
              <a:ext uri="{FF2B5EF4-FFF2-40B4-BE49-F238E27FC236}">
                <a16:creationId xmlns:a16="http://schemas.microsoft.com/office/drawing/2014/main" id="{7BEB726D-949E-8D4F-8F21-C6F63C8C22DF}"/>
              </a:ext>
            </a:extLst>
          </p:cNvPr>
          <p:cNvCxnSpPr>
            <a:stCxn id="138" idx="0"/>
            <a:endCxn id="133" idx="0"/>
          </p:cNvCxnSpPr>
          <p:nvPr/>
        </p:nvCxnSpPr>
        <p:spPr>
          <a:xfrm rot="5400000" flipH="1" flipV="1">
            <a:off x="2635204" y="3016494"/>
            <a:ext cx="12700" cy="1106866"/>
          </a:xfrm>
          <a:prstGeom prst="curvedConnector3">
            <a:avLst>
              <a:gd name="adj1" fmla="val 180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Oval 140">
            <a:extLst>
              <a:ext uri="{FF2B5EF4-FFF2-40B4-BE49-F238E27FC236}">
                <a16:creationId xmlns:a16="http://schemas.microsoft.com/office/drawing/2014/main" id="{B63A9D98-0BD5-3B4D-BBD1-9F7BFC53FBF0}"/>
              </a:ext>
            </a:extLst>
          </p:cNvPr>
          <p:cNvSpPr/>
          <p:nvPr/>
        </p:nvSpPr>
        <p:spPr>
          <a:xfrm>
            <a:off x="1389732" y="3396081"/>
            <a:ext cx="2192338" cy="791033"/>
          </a:xfrm>
          <a:prstGeom prst="ellipse">
            <a:avLst/>
          </a:prstGeom>
          <a:noFill/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2" name="Straight Arrow Connector 18">
            <a:extLst>
              <a:ext uri="{FF2B5EF4-FFF2-40B4-BE49-F238E27FC236}">
                <a16:creationId xmlns:a16="http://schemas.microsoft.com/office/drawing/2014/main" id="{0BAC1493-2EBE-FF4A-B471-DE45E0B9E310}"/>
              </a:ext>
            </a:extLst>
          </p:cNvPr>
          <p:cNvCxnSpPr>
            <a:cxnSpLocks/>
            <a:stCxn id="141" idx="0"/>
            <a:endCxn id="134" idx="0"/>
          </p:cNvCxnSpPr>
          <p:nvPr/>
        </p:nvCxnSpPr>
        <p:spPr>
          <a:xfrm rot="16200000" flipH="1">
            <a:off x="3372067" y="2509914"/>
            <a:ext cx="173847" cy="1946181"/>
          </a:xfrm>
          <a:prstGeom prst="curvedConnector3">
            <a:avLst>
              <a:gd name="adj1" fmla="val -131495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Oval 142">
            <a:extLst>
              <a:ext uri="{FF2B5EF4-FFF2-40B4-BE49-F238E27FC236}">
                <a16:creationId xmlns:a16="http://schemas.microsoft.com/office/drawing/2014/main" id="{8A64FB20-243F-5246-B9C4-DD983F527BCE}"/>
              </a:ext>
            </a:extLst>
          </p:cNvPr>
          <p:cNvSpPr/>
          <p:nvPr/>
        </p:nvSpPr>
        <p:spPr>
          <a:xfrm>
            <a:off x="1389731" y="3310691"/>
            <a:ext cx="3961101" cy="962526"/>
          </a:xfrm>
          <a:prstGeom prst="ellipse">
            <a:avLst/>
          </a:prstGeom>
          <a:noFill/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8" name="Straight Arrow Connector 18">
            <a:extLst>
              <a:ext uri="{FF2B5EF4-FFF2-40B4-BE49-F238E27FC236}">
                <a16:creationId xmlns:a16="http://schemas.microsoft.com/office/drawing/2014/main" id="{D121CFE3-C2D7-2641-B226-2C7AC3CFAEC5}"/>
              </a:ext>
            </a:extLst>
          </p:cNvPr>
          <p:cNvCxnSpPr>
            <a:cxnSpLocks/>
            <a:stCxn id="143" idx="0"/>
            <a:endCxn id="136" idx="0"/>
          </p:cNvCxnSpPr>
          <p:nvPr/>
        </p:nvCxnSpPr>
        <p:spPr>
          <a:xfrm rot="16200000" flipH="1">
            <a:off x="4578554" y="2102418"/>
            <a:ext cx="262773" cy="2679318"/>
          </a:xfrm>
          <a:prstGeom prst="curvedConnector3">
            <a:avLst>
              <a:gd name="adj1" fmla="val -86995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>
            <a:extLst>
              <a:ext uri="{FF2B5EF4-FFF2-40B4-BE49-F238E27FC236}">
                <a16:creationId xmlns:a16="http://schemas.microsoft.com/office/drawing/2014/main" id="{6F5CF441-426A-F64C-B501-836619BEA304}"/>
              </a:ext>
            </a:extLst>
          </p:cNvPr>
          <p:cNvSpPr/>
          <p:nvPr/>
        </p:nvSpPr>
        <p:spPr>
          <a:xfrm>
            <a:off x="1380701" y="3178343"/>
            <a:ext cx="5449895" cy="1207921"/>
          </a:xfrm>
          <a:prstGeom prst="ellipse">
            <a:avLst/>
          </a:prstGeom>
          <a:noFill/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5" name="Straight Arrow Connector 18">
            <a:extLst>
              <a:ext uri="{FF2B5EF4-FFF2-40B4-BE49-F238E27FC236}">
                <a16:creationId xmlns:a16="http://schemas.microsoft.com/office/drawing/2014/main" id="{3DF7B23F-3B78-2149-B90D-AD90BA24D46F}"/>
              </a:ext>
            </a:extLst>
          </p:cNvPr>
          <p:cNvCxnSpPr>
            <a:cxnSpLocks/>
            <a:stCxn id="159" idx="0"/>
            <a:endCxn id="137" idx="0"/>
          </p:cNvCxnSpPr>
          <p:nvPr/>
        </p:nvCxnSpPr>
        <p:spPr>
          <a:xfrm rot="16200000" flipH="1">
            <a:off x="5856846" y="1427146"/>
            <a:ext cx="391584" cy="3893978"/>
          </a:xfrm>
          <a:prstGeom prst="curvedConnector3">
            <a:avLst>
              <a:gd name="adj1" fmla="val -58378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Oval 165">
            <a:extLst>
              <a:ext uri="{FF2B5EF4-FFF2-40B4-BE49-F238E27FC236}">
                <a16:creationId xmlns:a16="http://schemas.microsoft.com/office/drawing/2014/main" id="{B59C7AFA-E1AA-2549-980B-5D1C1A472592}"/>
              </a:ext>
            </a:extLst>
          </p:cNvPr>
          <p:cNvSpPr/>
          <p:nvPr/>
        </p:nvSpPr>
        <p:spPr>
          <a:xfrm>
            <a:off x="1402194" y="3106151"/>
            <a:ext cx="7774560" cy="1342858"/>
          </a:xfrm>
          <a:prstGeom prst="ellipse">
            <a:avLst/>
          </a:prstGeom>
          <a:noFill/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7" name="Straight Arrow Connector 18">
            <a:extLst>
              <a:ext uri="{FF2B5EF4-FFF2-40B4-BE49-F238E27FC236}">
                <a16:creationId xmlns:a16="http://schemas.microsoft.com/office/drawing/2014/main" id="{9131B44A-3F25-E446-A5AF-E9E08E9A0257}"/>
              </a:ext>
            </a:extLst>
          </p:cNvPr>
          <p:cNvCxnSpPr>
            <a:cxnSpLocks/>
            <a:stCxn id="166" idx="0"/>
            <a:endCxn id="139" idx="0"/>
          </p:cNvCxnSpPr>
          <p:nvPr/>
        </p:nvCxnSpPr>
        <p:spPr>
          <a:xfrm rot="16200000" flipH="1">
            <a:off x="7330011" y="1065613"/>
            <a:ext cx="463775" cy="4544850"/>
          </a:xfrm>
          <a:prstGeom prst="curvedConnector3">
            <a:avLst>
              <a:gd name="adj1" fmla="val -49291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252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 animBg="1"/>
      <p:bldP spid="134" grpId="0" animBg="1"/>
      <p:bldP spid="136" grpId="0" animBg="1"/>
      <p:bldP spid="137" grpId="0" animBg="1"/>
      <p:bldP spid="138" grpId="0" animBg="1"/>
      <p:bldP spid="139" grpId="0" animBg="1"/>
      <p:bldP spid="141" grpId="0" animBg="1"/>
      <p:bldP spid="143" grpId="0" animBg="1"/>
      <p:bldP spid="159" grpId="0" animBg="1"/>
      <p:bldP spid="16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FB8E2-35CE-BE4A-90DC-76983796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Infinite context </a:t>
            </a:r>
            <a:r>
              <a:rPr lang="en-US" i="1" dirty="0"/>
              <a:t>n→∞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– </a:t>
            </a:r>
            <a:r>
              <a:rPr lang="en-US" dirty="0" err="1"/>
              <a:t>CBoW</a:t>
            </a:r>
            <a:r>
              <a:rPr lang="en-US" dirty="0"/>
              <a:t>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9DD5C-9239-B943-B401-6FDD18C6A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Equivalent to the neural LM after replacing “</a:t>
            </a:r>
            <a:r>
              <a:rPr lang="en-US" dirty="0" err="1"/>
              <a:t>concat</a:t>
            </a:r>
            <a:r>
              <a:rPr lang="en-US" dirty="0"/>
              <a:t>” with “average”</a:t>
            </a:r>
          </a:p>
          <a:p>
            <a:pPr lvl="1"/>
            <a:r>
              <a:rPr lang="en-US" dirty="0"/>
              <a:t>“Averaging” allows the model to consider the infinite large context window.</a:t>
            </a:r>
          </a:p>
          <a:p>
            <a:r>
              <a:rPr lang="en-US" dirty="0"/>
              <a:t>Extremely efficient, but a weak language model</a:t>
            </a:r>
          </a:p>
          <a:p>
            <a:pPr lvl="1"/>
            <a:r>
              <a:rPr lang="en-US" dirty="0"/>
              <a:t>Ignores the order of the tokens in the context windows.</a:t>
            </a:r>
          </a:p>
          <a:p>
            <a:pPr lvl="2"/>
            <a:r>
              <a:rPr lang="en-US" dirty="0"/>
              <a:t>Any language with a fixed order cannot be modelled well.</a:t>
            </a:r>
          </a:p>
          <a:p>
            <a:pPr lvl="1"/>
            <a:r>
              <a:rPr lang="en-US" dirty="0"/>
              <a:t>Averaging ignores the absolute counts, which may be important:</a:t>
            </a:r>
          </a:p>
          <a:p>
            <a:pPr lvl="2"/>
            <a:r>
              <a:rPr lang="en-US" dirty="0"/>
              <a:t>If the context window is larger, “verb” becomes less likely in SVO languages.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04055-D53E-2A40-8344-F96F8175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11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FB8E2-35CE-BE4A-90DC-76983796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Infinite context n→∞ </a:t>
            </a:r>
            <a:br>
              <a:rPr lang="en-US" dirty="0"/>
            </a:br>
            <a:r>
              <a:rPr lang="en-US" dirty="0"/>
              <a:t>– Recurrent Language Models </a:t>
            </a:r>
            <a:r>
              <a:rPr lang="en-US" sz="3600" dirty="0"/>
              <a:t>[</a:t>
            </a:r>
            <a:r>
              <a:rPr lang="en-US" sz="3600" dirty="0" err="1"/>
              <a:t>Mikolov</a:t>
            </a:r>
            <a:r>
              <a:rPr lang="en-US" sz="3600" dirty="0"/>
              <a:t> et al., 2010]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9DD5C-9239-B943-B401-6FDD18C6A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recurrent network summarizes all the tokens so far.</a:t>
            </a:r>
          </a:p>
          <a:p>
            <a:r>
              <a:rPr lang="en-US" dirty="0"/>
              <a:t>Use the recurrent network’s memory to predict the next token.</a:t>
            </a:r>
          </a:p>
          <a:p>
            <a:r>
              <a:rPr lang="en-US" dirty="0"/>
              <a:t>Efficient online processing of a streaming text:</a:t>
            </a:r>
          </a:p>
          <a:p>
            <a:pPr lvl="1"/>
            <a:r>
              <a:rPr lang="en-US" dirty="0"/>
              <a:t>Constant time per step.</a:t>
            </a:r>
          </a:p>
          <a:p>
            <a:pPr lvl="1"/>
            <a:r>
              <a:rPr lang="en-US" dirty="0"/>
              <a:t>Constant memory throughout forward computation</a:t>
            </a:r>
          </a:p>
          <a:p>
            <a:r>
              <a:rPr lang="en-US" dirty="0"/>
              <a:t>Useful in practice:</a:t>
            </a:r>
          </a:p>
          <a:p>
            <a:pPr lvl="1"/>
            <a:r>
              <a:rPr lang="en-US" dirty="0"/>
              <a:t>Useful for autocomplete and keyword suggestion.</a:t>
            </a:r>
          </a:p>
          <a:p>
            <a:pPr lvl="1"/>
            <a:r>
              <a:rPr lang="en-US" dirty="0"/>
              <a:t>Scoring partial hypotheses in generation.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04055-D53E-2A40-8344-F96F8175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3EDF69-D362-E04F-B837-BED441C1D46F}"/>
              </a:ext>
            </a:extLst>
          </p:cNvPr>
          <p:cNvSpPr>
            <a:spLocks noChangeAspect="1"/>
          </p:cNvSpPr>
          <p:nvPr/>
        </p:nvSpPr>
        <p:spPr>
          <a:xfrm>
            <a:off x="7603597" y="5131684"/>
            <a:ext cx="475050" cy="4610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4084D6-00F5-6D4E-9CE4-778747CF3E92}"/>
              </a:ext>
            </a:extLst>
          </p:cNvPr>
          <p:cNvSpPr>
            <a:spLocks noChangeAspect="1"/>
          </p:cNvSpPr>
          <p:nvPr/>
        </p:nvSpPr>
        <p:spPr>
          <a:xfrm>
            <a:off x="8553696" y="5131684"/>
            <a:ext cx="475050" cy="4610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8D055D-B0B7-7E4A-9890-5F6D752F89E3}"/>
              </a:ext>
            </a:extLst>
          </p:cNvPr>
          <p:cNvSpPr>
            <a:spLocks noChangeAspect="1"/>
          </p:cNvSpPr>
          <p:nvPr/>
        </p:nvSpPr>
        <p:spPr>
          <a:xfrm>
            <a:off x="9503796" y="4964931"/>
            <a:ext cx="475050" cy="461079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1940BF-9F23-A448-9D49-FCDE97689F40}"/>
              </a:ext>
            </a:extLst>
          </p:cNvPr>
          <p:cNvSpPr>
            <a:spLocks noChangeAspect="1"/>
          </p:cNvSpPr>
          <p:nvPr/>
        </p:nvSpPr>
        <p:spPr>
          <a:xfrm>
            <a:off x="10453896" y="5131684"/>
            <a:ext cx="475050" cy="4610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AF9BA7-931A-C14C-9285-3596B76A91E8}"/>
              </a:ext>
            </a:extLst>
          </p:cNvPr>
          <p:cNvSpPr>
            <a:spLocks noChangeAspect="1"/>
          </p:cNvSpPr>
          <p:nvPr/>
        </p:nvSpPr>
        <p:spPr>
          <a:xfrm>
            <a:off x="11403996" y="5131684"/>
            <a:ext cx="475050" cy="4610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550CA5-6B4B-6E42-9C28-90430CC26CC1}"/>
              </a:ext>
            </a:extLst>
          </p:cNvPr>
          <p:cNvSpPr/>
          <p:nvPr/>
        </p:nvSpPr>
        <p:spPr>
          <a:xfrm>
            <a:off x="7137400" y="4186882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1D43C25-A722-AA4A-A34C-50DB75F5F1C0}"/>
              </a:ext>
            </a:extLst>
          </p:cNvPr>
          <p:cNvSpPr/>
          <p:nvPr/>
        </p:nvSpPr>
        <p:spPr>
          <a:xfrm>
            <a:off x="8094309" y="4193252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C0FD04D-2B33-3B40-BEB9-948E5430FCBC}"/>
              </a:ext>
            </a:extLst>
          </p:cNvPr>
          <p:cNvSpPr/>
          <p:nvPr/>
        </p:nvSpPr>
        <p:spPr>
          <a:xfrm>
            <a:off x="9051217" y="4186882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1A1EDB5-62D4-404B-93A5-5A7814E386F9}"/>
              </a:ext>
            </a:extLst>
          </p:cNvPr>
          <p:cNvCxnSpPr>
            <a:stCxn id="5" idx="0"/>
            <a:endCxn id="15" idx="2"/>
          </p:cNvCxnSpPr>
          <p:nvPr/>
        </p:nvCxnSpPr>
        <p:spPr>
          <a:xfrm flipH="1" flipV="1">
            <a:off x="7470908" y="4588682"/>
            <a:ext cx="370215" cy="543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C2EAF59-D234-7844-A3F1-4FC22464F00C}"/>
              </a:ext>
            </a:extLst>
          </p:cNvPr>
          <p:cNvCxnSpPr>
            <a:cxnSpLocks/>
            <a:stCxn id="6" idx="0"/>
            <a:endCxn id="16" idx="2"/>
          </p:cNvCxnSpPr>
          <p:nvPr/>
        </p:nvCxnSpPr>
        <p:spPr>
          <a:xfrm flipH="1" flipV="1">
            <a:off x="8427816" y="4595051"/>
            <a:ext cx="363406" cy="536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10F1A0D-C13D-5C48-AE53-1FC8C7B88052}"/>
              </a:ext>
            </a:extLst>
          </p:cNvPr>
          <p:cNvCxnSpPr>
            <a:cxnSpLocks/>
            <a:stCxn id="7" idx="0"/>
            <a:endCxn id="17" idx="2"/>
          </p:cNvCxnSpPr>
          <p:nvPr/>
        </p:nvCxnSpPr>
        <p:spPr>
          <a:xfrm flipH="1" flipV="1">
            <a:off x="9384725" y="4588682"/>
            <a:ext cx="356597" cy="376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81B4496-10F2-9D46-89EA-66EB7AC97EB7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7804415" y="4387782"/>
            <a:ext cx="289893" cy="6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2EB7C97-225E-4B4F-B730-DAFFF219A9B7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 flipV="1">
            <a:off x="8761324" y="4387782"/>
            <a:ext cx="289893" cy="6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A19B9CED-6F8F-8642-939E-0E08D64C3260}"/>
              </a:ext>
            </a:extLst>
          </p:cNvPr>
          <p:cNvSpPr/>
          <p:nvPr/>
        </p:nvSpPr>
        <p:spPr>
          <a:xfrm>
            <a:off x="9028746" y="3548475"/>
            <a:ext cx="1138692" cy="3430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Softmax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10D7173-EE15-004D-BBDD-76A4BACC9338}"/>
              </a:ext>
            </a:extLst>
          </p:cNvPr>
          <p:cNvCxnSpPr>
            <a:cxnSpLocks/>
            <a:stCxn id="17" idx="0"/>
            <a:endCxn id="36" idx="2"/>
          </p:cNvCxnSpPr>
          <p:nvPr/>
        </p:nvCxnSpPr>
        <p:spPr>
          <a:xfrm flipV="1">
            <a:off x="9384725" y="3891528"/>
            <a:ext cx="213367" cy="295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E45ED41-A9A4-694D-9BDA-78BCCF0AED63}"/>
              </a:ext>
            </a:extLst>
          </p:cNvPr>
          <p:cNvCxnSpPr>
            <a:cxnSpLocks/>
            <a:stCxn id="36" idx="0"/>
            <a:endCxn id="41" idx="2"/>
          </p:cNvCxnSpPr>
          <p:nvPr/>
        </p:nvCxnSpPr>
        <p:spPr>
          <a:xfrm flipV="1">
            <a:off x="9598092" y="3230268"/>
            <a:ext cx="510777" cy="318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AB48F27B-E183-E74A-A514-3C1F0800A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217" y="2936905"/>
            <a:ext cx="2115303" cy="29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3847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FB8E2-35CE-BE4A-90DC-76983796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Infinite context </a:t>
            </a:r>
            <a:r>
              <a:rPr lang="en-US" i="1" dirty="0"/>
              <a:t>n→∞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– Recurrent Memory Networks </a:t>
            </a:r>
            <a:r>
              <a:rPr lang="en-US" sz="3600" dirty="0"/>
              <a:t>[Tran et al., 2016]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9DD5C-9239-B943-B401-6FDD18C6AC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7068610" cy="4351338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/>
              <a:t>recurrent network </a:t>
            </a:r>
            <a:r>
              <a:rPr lang="en-US" dirty="0"/>
              <a:t>solves a difficult problem: </a:t>
            </a:r>
            <a:r>
              <a:rPr lang="en-US" i="1" dirty="0"/>
              <a:t>compress the entire context into a fixed-size memory vector</a:t>
            </a:r>
            <a:r>
              <a:rPr lang="en-US" dirty="0"/>
              <a:t>.</a:t>
            </a:r>
          </a:p>
          <a:p>
            <a:r>
              <a:rPr lang="en-US" b="1" dirty="0"/>
              <a:t>Self-attention </a:t>
            </a:r>
            <a:r>
              <a:rPr lang="en-US" dirty="0"/>
              <a:t>does not require such compression but still can capture </a:t>
            </a:r>
            <a:br>
              <a:rPr lang="en-US" dirty="0"/>
            </a:br>
            <a:r>
              <a:rPr lang="en-US" dirty="0"/>
              <a:t>long-term dependencies. </a:t>
            </a:r>
          </a:p>
          <a:p>
            <a:r>
              <a:rPr lang="en-US" dirty="0"/>
              <a:t>Combine these two: a recurrent memory network (RMN) </a:t>
            </a:r>
            <a:r>
              <a:rPr lang="en-US" sz="2400" dirty="0"/>
              <a:t>[Tran et al., 2016]</a:t>
            </a:r>
          </a:p>
          <a:p>
            <a:pPr lvl="1"/>
            <a:r>
              <a:rPr lang="en-US" dirty="0"/>
              <a:t>RNMT+: a similar, recent extension for neural machine translation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A04055-D53E-2A40-8344-F96F81758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209180-E2BB-2D41-A60F-5FED50664368}"/>
              </a:ext>
            </a:extLst>
          </p:cNvPr>
          <p:cNvSpPr>
            <a:spLocks noChangeAspect="1"/>
          </p:cNvSpPr>
          <p:nvPr/>
        </p:nvSpPr>
        <p:spPr>
          <a:xfrm>
            <a:off x="8296194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01BB7F-349F-A24A-A91D-BD1F901E2E4E}"/>
              </a:ext>
            </a:extLst>
          </p:cNvPr>
          <p:cNvSpPr>
            <a:spLocks noChangeAspect="1"/>
          </p:cNvSpPr>
          <p:nvPr/>
        </p:nvSpPr>
        <p:spPr>
          <a:xfrm>
            <a:off x="8621312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86905D-F0B6-D849-9436-AF42E8F4C083}"/>
              </a:ext>
            </a:extLst>
          </p:cNvPr>
          <p:cNvSpPr>
            <a:spLocks noChangeAspect="1"/>
          </p:cNvSpPr>
          <p:nvPr/>
        </p:nvSpPr>
        <p:spPr>
          <a:xfrm>
            <a:off x="8946429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113E8BE-83E8-A248-BBDC-6363A9420EE8}"/>
              </a:ext>
            </a:extLst>
          </p:cNvPr>
          <p:cNvSpPr>
            <a:spLocks noChangeAspect="1"/>
          </p:cNvSpPr>
          <p:nvPr/>
        </p:nvSpPr>
        <p:spPr>
          <a:xfrm>
            <a:off x="9271547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FDEC33-56C6-B940-A523-A0D168F62E7D}"/>
              </a:ext>
            </a:extLst>
          </p:cNvPr>
          <p:cNvSpPr>
            <a:spLocks noChangeAspect="1"/>
          </p:cNvSpPr>
          <p:nvPr/>
        </p:nvSpPr>
        <p:spPr>
          <a:xfrm>
            <a:off x="9596665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0B2FAD-D162-E648-BAFB-2EF56C5A4AB5}"/>
              </a:ext>
            </a:extLst>
          </p:cNvPr>
          <p:cNvSpPr>
            <a:spLocks noChangeAspect="1"/>
          </p:cNvSpPr>
          <p:nvPr/>
        </p:nvSpPr>
        <p:spPr>
          <a:xfrm>
            <a:off x="9921784" y="4737632"/>
            <a:ext cx="325118" cy="315556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B4FF1-8B8B-CD47-B536-04416394C18A}"/>
              </a:ext>
            </a:extLst>
          </p:cNvPr>
          <p:cNvSpPr>
            <a:spLocks noChangeAspect="1"/>
          </p:cNvSpPr>
          <p:nvPr/>
        </p:nvSpPr>
        <p:spPr>
          <a:xfrm>
            <a:off x="10246901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E26992-CD4D-ED47-A0A6-549003AE4306}"/>
              </a:ext>
            </a:extLst>
          </p:cNvPr>
          <p:cNvSpPr>
            <a:spLocks noChangeAspect="1"/>
          </p:cNvSpPr>
          <p:nvPr/>
        </p:nvSpPr>
        <p:spPr>
          <a:xfrm>
            <a:off x="10572019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68D30E-15DE-4942-9113-9C96524B8DC2}"/>
              </a:ext>
            </a:extLst>
          </p:cNvPr>
          <p:cNvSpPr>
            <a:spLocks noChangeAspect="1"/>
          </p:cNvSpPr>
          <p:nvPr/>
        </p:nvSpPr>
        <p:spPr>
          <a:xfrm>
            <a:off x="10897137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1ECEDA-9688-6C45-A632-291D9CB6EAF7}"/>
              </a:ext>
            </a:extLst>
          </p:cNvPr>
          <p:cNvSpPr>
            <a:spLocks noChangeAspect="1"/>
          </p:cNvSpPr>
          <p:nvPr/>
        </p:nvSpPr>
        <p:spPr>
          <a:xfrm>
            <a:off x="11222255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EB68EB-79A1-0241-8223-70C802490D53}"/>
              </a:ext>
            </a:extLst>
          </p:cNvPr>
          <p:cNvSpPr>
            <a:spLocks noChangeAspect="1"/>
          </p:cNvSpPr>
          <p:nvPr/>
        </p:nvSpPr>
        <p:spPr>
          <a:xfrm>
            <a:off x="11547373" y="4851756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469EB00-0C26-4C44-B6C3-2D4704FAED7F}"/>
              </a:ext>
            </a:extLst>
          </p:cNvPr>
          <p:cNvSpPr>
            <a:spLocks noChangeAspect="1"/>
          </p:cNvSpPr>
          <p:nvPr/>
        </p:nvSpPr>
        <p:spPr>
          <a:xfrm>
            <a:off x="8296194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DED66D-74DB-ED47-BC97-2A78540DC00F}"/>
              </a:ext>
            </a:extLst>
          </p:cNvPr>
          <p:cNvSpPr>
            <a:spLocks noChangeAspect="1"/>
          </p:cNvSpPr>
          <p:nvPr/>
        </p:nvSpPr>
        <p:spPr>
          <a:xfrm>
            <a:off x="8621312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2E0B4C-46F0-4E4C-B64B-D88B3AE29283}"/>
              </a:ext>
            </a:extLst>
          </p:cNvPr>
          <p:cNvSpPr>
            <a:spLocks noChangeAspect="1"/>
          </p:cNvSpPr>
          <p:nvPr/>
        </p:nvSpPr>
        <p:spPr>
          <a:xfrm>
            <a:off x="8946429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F8357EE-1DFE-6E44-B28D-F20D6B8CB7D4}"/>
              </a:ext>
            </a:extLst>
          </p:cNvPr>
          <p:cNvSpPr>
            <a:spLocks noChangeAspect="1"/>
          </p:cNvSpPr>
          <p:nvPr/>
        </p:nvSpPr>
        <p:spPr>
          <a:xfrm>
            <a:off x="9271547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580A61-2773-E749-8D9E-8BA5AAB27BC7}"/>
              </a:ext>
            </a:extLst>
          </p:cNvPr>
          <p:cNvSpPr>
            <a:spLocks noChangeAspect="1"/>
          </p:cNvSpPr>
          <p:nvPr/>
        </p:nvSpPr>
        <p:spPr>
          <a:xfrm>
            <a:off x="9596665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C3C309C-C61F-164F-83FC-D4AF8BCD6B44}"/>
              </a:ext>
            </a:extLst>
          </p:cNvPr>
          <p:cNvSpPr>
            <a:spLocks noChangeAspect="1"/>
          </p:cNvSpPr>
          <p:nvPr/>
        </p:nvSpPr>
        <p:spPr>
          <a:xfrm>
            <a:off x="9921784" y="3041488"/>
            <a:ext cx="325118" cy="31555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92D692-B2AD-804B-AEA1-36E8A92D8ADA}"/>
              </a:ext>
            </a:extLst>
          </p:cNvPr>
          <p:cNvSpPr>
            <a:spLocks noChangeAspect="1"/>
          </p:cNvSpPr>
          <p:nvPr/>
        </p:nvSpPr>
        <p:spPr>
          <a:xfrm>
            <a:off x="10246901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EE7A3C4-F5A3-6449-A39B-CCBC24703D0C}"/>
              </a:ext>
            </a:extLst>
          </p:cNvPr>
          <p:cNvSpPr>
            <a:spLocks noChangeAspect="1"/>
          </p:cNvSpPr>
          <p:nvPr/>
        </p:nvSpPr>
        <p:spPr>
          <a:xfrm>
            <a:off x="10572019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C8BBED0-C570-1140-A87F-B128644B0CC2}"/>
              </a:ext>
            </a:extLst>
          </p:cNvPr>
          <p:cNvSpPr>
            <a:spLocks noChangeAspect="1"/>
          </p:cNvSpPr>
          <p:nvPr/>
        </p:nvSpPr>
        <p:spPr>
          <a:xfrm>
            <a:off x="10897137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D801B15-C318-9943-B5A4-7537A9A7F963}"/>
              </a:ext>
            </a:extLst>
          </p:cNvPr>
          <p:cNvSpPr>
            <a:spLocks noChangeAspect="1"/>
          </p:cNvSpPr>
          <p:nvPr/>
        </p:nvSpPr>
        <p:spPr>
          <a:xfrm>
            <a:off x="11222255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F53983-F542-7E4B-9D36-E659DE4EF5BD}"/>
              </a:ext>
            </a:extLst>
          </p:cNvPr>
          <p:cNvSpPr>
            <a:spLocks noChangeAspect="1"/>
          </p:cNvSpPr>
          <p:nvPr/>
        </p:nvSpPr>
        <p:spPr>
          <a:xfrm>
            <a:off x="11547373" y="3041488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22FC2B-20B6-EA43-A31B-60169DCEF635}"/>
              </a:ext>
            </a:extLst>
          </p:cNvPr>
          <p:cNvSpPr/>
          <p:nvPr/>
        </p:nvSpPr>
        <p:spPr>
          <a:xfrm>
            <a:off x="5853452" y="3671039"/>
            <a:ext cx="999502" cy="519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Weighting </a:t>
            </a:r>
          </a:p>
          <a:p>
            <a:r>
              <a:rPr lang="en-US" sz="1400" dirty="0">
                <a:solidFill>
                  <a:schemeClr val="tx1"/>
                </a:solidFill>
              </a:rPr>
              <a:t>Function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E586A9E-FA58-F140-94CB-611AC7A14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1536" y="4013817"/>
            <a:ext cx="126805" cy="105670"/>
          </a:xfrm>
          <a:prstGeom prst="rect">
            <a:avLst/>
          </a:prstGeom>
        </p:spPr>
      </p:pic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AB7B216D-63C1-B54E-B1C4-4906D83E4300}"/>
              </a:ext>
            </a:extLst>
          </p:cNvPr>
          <p:cNvCxnSpPr>
            <a:cxnSpLocks/>
            <a:stCxn id="7" idx="0"/>
            <a:endCxn id="28" idx="2"/>
          </p:cNvCxnSpPr>
          <p:nvPr/>
        </p:nvCxnSpPr>
        <p:spPr>
          <a:xfrm rot="16200000" flipV="1">
            <a:off x="7238055" y="3305940"/>
            <a:ext cx="660965" cy="2430668"/>
          </a:xfrm>
          <a:prstGeom prst="curvedConnector3">
            <a:avLst>
              <a:gd name="adj1" fmla="val 28417"/>
            </a:avLst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C5520D9C-BFD1-0D4E-97AB-7A55FCCE5FC6}"/>
              </a:ext>
            </a:extLst>
          </p:cNvPr>
          <p:cNvCxnSpPr>
            <a:stCxn id="11" idx="0"/>
            <a:endCxn id="28" idx="2"/>
          </p:cNvCxnSpPr>
          <p:nvPr/>
        </p:nvCxnSpPr>
        <p:spPr>
          <a:xfrm rot="16200000" flipV="1">
            <a:off x="7945353" y="2598641"/>
            <a:ext cx="546841" cy="3731140"/>
          </a:xfrm>
          <a:prstGeom prst="curvedConnector3">
            <a:avLst/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484EE2B4-F949-F341-929D-1DE909B2AC90}"/>
              </a:ext>
            </a:extLst>
          </p:cNvPr>
          <p:cNvSpPr/>
          <p:nvPr/>
        </p:nvSpPr>
        <p:spPr>
          <a:xfrm>
            <a:off x="7342952" y="3926323"/>
            <a:ext cx="630448" cy="2749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</a:t>
            </a:r>
          </a:p>
        </p:txBody>
      </p: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4248545C-EBE1-AC40-83ED-6D8CA04708F7}"/>
              </a:ext>
            </a:extLst>
          </p:cNvPr>
          <p:cNvCxnSpPr>
            <a:cxnSpLocks/>
            <a:stCxn id="7" idx="0"/>
            <a:endCxn id="32" idx="2"/>
          </p:cNvCxnSpPr>
          <p:nvPr/>
        </p:nvCxnSpPr>
        <p:spPr>
          <a:xfrm rot="16200000" flipV="1">
            <a:off x="7895801" y="3963685"/>
            <a:ext cx="650447" cy="1125695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C7D95631-CB9B-234E-A9B2-FC8A9B9BDC07}"/>
              </a:ext>
            </a:extLst>
          </p:cNvPr>
          <p:cNvCxnSpPr>
            <a:cxnSpLocks/>
            <a:stCxn id="11" idx="0"/>
            <a:endCxn id="32" idx="2"/>
          </p:cNvCxnSpPr>
          <p:nvPr/>
        </p:nvCxnSpPr>
        <p:spPr>
          <a:xfrm rot="16200000" flipV="1">
            <a:off x="8603099" y="3256387"/>
            <a:ext cx="536323" cy="2426167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761BAFE8-4AF2-324C-86C4-1C370AD47B7F}"/>
              </a:ext>
            </a:extLst>
          </p:cNvPr>
          <p:cNvSpPr/>
          <p:nvPr/>
        </p:nvSpPr>
        <p:spPr>
          <a:xfrm>
            <a:off x="9525839" y="3692322"/>
            <a:ext cx="1117007" cy="2749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Summation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5166AFF-D54D-554B-A1B2-7168B6F72B5D}"/>
              </a:ext>
            </a:extLst>
          </p:cNvPr>
          <p:cNvSpPr>
            <a:spLocks noChangeAspect="1"/>
          </p:cNvSpPr>
          <p:nvPr/>
        </p:nvSpPr>
        <p:spPr>
          <a:xfrm>
            <a:off x="8067945" y="3533675"/>
            <a:ext cx="220678" cy="2217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32294910-D37E-2547-BD62-6772EBB8C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4344" y="3588887"/>
            <a:ext cx="116238" cy="116238"/>
          </a:xfrm>
          <a:prstGeom prst="rect">
            <a:avLst/>
          </a:prstGeom>
        </p:spPr>
      </p:pic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52D2CD0D-85A2-F54D-AF90-6E33A6B279F7}"/>
              </a:ext>
            </a:extLst>
          </p:cNvPr>
          <p:cNvCxnSpPr>
            <a:cxnSpLocks/>
            <a:stCxn id="32" idx="0"/>
            <a:endCxn id="36" idx="2"/>
          </p:cNvCxnSpPr>
          <p:nvPr/>
        </p:nvCxnSpPr>
        <p:spPr>
          <a:xfrm rot="5400000" flipH="1" flipV="1">
            <a:off x="7832796" y="3580835"/>
            <a:ext cx="170868" cy="520108"/>
          </a:xfrm>
          <a:prstGeom prst="curvedConnector3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863F09C6-EF5D-084D-9AB3-B5723F8490E8}"/>
              </a:ext>
            </a:extLst>
          </p:cNvPr>
          <p:cNvCxnSpPr>
            <a:cxnSpLocks/>
            <a:stCxn id="28" idx="0"/>
            <a:endCxn id="36" idx="0"/>
          </p:cNvCxnSpPr>
          <p:nvPr/>
        </p:nvCxnSpPr>
        <p:spPr>
          <a:xfrm rot="5400000" flipH="1" flipV="1">
            <a:off x="7197062" y="2689817"/>
            <a:ext cx="137364" cy="1825081"/>
          </a:xfrm>
          <a:prstGeom prst="curvedConnector3">
            <a:avLst>
              <a:gd name="adj1" fmla="val 238469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BD8A53E4-DAF2-2F47-BFC3-3BADCA7CE5B8}"/>
              </a:ext>
            </a:extLst>
          </p:cNvPr>
          <p:cNvCxnSpPr>
            <a:cxnSpLocks/>
            <a:stCxn id="36" idx="3"/>
            <a:endCxn id="35" idx="2"/>
          </p:cNvCxnSpPr>
          <p:nvPr/>
        </p:nvCxnSpPr>
        <p:spPr>
          <a:xfrm>
            <a:off x="8288624" y="3644564"/>
            <a:ext cx="1795719" cy="322743"/>
          </a:xfrm>
          <a:prstGeom prst="curvedConnector4">
            <a:avLst>
              <a:gd name="adj1" fmla="val 34449"/>
              <a:gd name="adj2" fmla="val 158934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AEE2F86E-DB48-614F-9A72-57D8C8CCFD08}"/>
              </a:ext>
            </a:extLst>
          </p:cNvPr>
          <p:cNvCxnSpPr>
            <a:cxnSpLocks/>
            <a:stCxn id="35" idx="0"/>
            <a:endCxn id="22" idx="2"/>
          </p:cNvCxnSpPr>
          <p:nvPr/>
        </p:nvCxnSpPr>
        <p:spPr>
          <a:xfrm rot="5400000" flipH="1" flipV="1">
            <a:off x="9916704" y="3524683"/>
            <a:ext cx="335277" cy="1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7DEFAE29-B745-EA4D-8E39-1221571BC3FE}"/>
              </a:ext>
            </a:extLst>
          </p:cNvPr>
          <p:cNvCxnSpPr>
            <a:cxnSpLocks/>
            <a:endCxn id="35" idx="2"/>
          </p:cNvCxnSpPr>
          <p:nvPr/>
        </p:nvCxnSpPr>
        <p:spPr>
          <a:xfrm flipV="1">
            <a:off x="9596664" y="3967308"/>
            <a:ext cx="487679" cy="335276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EBE9C78C-92E2-FA44-B029-2CEB0B8F5ED3}"/>
              </a:ext>
            </a:extLst>
          </p:cNvPr>
          <p:cNvSpPr>
            <a:spLocks noChangeAspect="1"/>
          </p:cNvSpPr>
          <p:nvPr/>
        </p:nvSpPr>
        <p:spPr>
          <a:xfrm>
            <a:off x="8296194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DE5F29F-A36A-5449-A88C-400CB4F11313}"/>
              </a:ext>
            </a:extLst>
          </p:cNvPr>
          <p:cNvSpPr>
            <a:spLocks noChangeAspect="1"/>
          </p:cNvSpPr>
          <p:nvPr/>
        </p:nvSpPr>
        <p:spPr>
          <a:xfrm>
            <a:off x="8621312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5CBD4F8-77EA-E549-A4EC-082DD7A678E5}"/>
              </a:ext>
            </a:extLst>
          </p:cNvPr>
          <p:cNvSpPr>
            <a:spLocks noChangeAspect="1"/>
          </p:cNvSpPr>
          <p:nvPr/>
        </p:nvSpPr>
        <p:spPr>
          <a:xfrm>
            <a:off x="8946429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0EA7C4D-A6CC-0849-B16C-C96339BBFFEC}"/>
              </a:ext>
            </a:extLst>
          </p:cNvPr>
          <p:cNvSpPr>
            <a:spLocks noChangeAspect="1"/>
          </p:cNvSpPr>
          <p:nvPr/>
        </p:nvSpPr>
        <p:spPr>
          <a:xfrm>
            <a:off x="9271547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5F473B0-5C12-0C48-9C9A-9C59589BAAD1}"/>
              </a:ext>
            </a:extLst>
          </p:cNvPr>
          <p:cNvSpPr>
            <a:spLocks noChangeAspect="1"/>
          </p:cNvSpPr>
          <p:nvPr/>
        </p:nvSpPr>
        <p:spPr>
          <a:xfrm>
            <a:off x="9596665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BF1BC1D-9608-CF46-B035-A2171C6AF623}"/>
              </a:ext>
            </a:extLst>
          </p:cNvPr>
          <p:cNvSpPr>
            <a:spLocks noChangeAspect="1"/>
          </p:cNvSpPr>
          <p:nvPr/>
        </p:nvSpPr>
        <p:spPr>
          <a:xfrm>
            <a:off x="10246901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C82DF99-8552-844F-8563-FC558183380D}"/>
              </a:ext>
            </a:extLst>
          </p:cNvPr>
          <p:cNvSpPr>
            <a:spLocks noChangeAspect="1"/>
          </p:cNvSpPr>
          <p:nvPr/>
        </p:nvSpPr>
        <p:spPr>
          <a:xfrm>
            <a:off x="10572019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E703F50-6B1F-0043-809E-22938B924FA8}"/>
              </a:ext>
            </a:extLst>
          </p:cNvPr>
          <p:cNvSpPr>
            <a:spLocks noChangeAspect="1"/>
          </p:cNvSpPr>
          <p:nvPr/>
        </p:nvSpPr>
        <p:spPr>
          <a:xfrm>
            <a:off x="10897137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E77530F-E625-CE49-8BB5-CC173255E473}"/>
              </a:ext>
            </a:extLst>
          </p:cNvPr>
          <p:cNvSpPr>
            <a:spLocks noChangeAspect="1"/>
          </p:cNvSpPr>
          <p:nvPr/>
        </p:nvSpPr>
        <p:spPr>
          <a:xfrm>
            <a:off x="11222255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06E1B01-D489-144F-9A49-D0E78A561E4B}"/>
              </a:ext>
            </a:extLst>
          </p:cNvPr>
          <p:cNvSpPr>
            <a:spLocks noChangeAspect="1"/>
          </p:cNvSpPr>
          <p:nvPr/>
        </p:nvSpPr>
        <p:spPr>
          <a:xfrm>
            <a:off x="11547373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6120E6E-6B31-584F-9725-F2B8BD160778}"/>
              </a:ext>
            </a:extLst>
          </p:cNvPr>
          <p:cNvSpPr>
            <a:spLocks noChangeAspect="1"/>
          </p:cNvSpPr>
          <p:nvPr/>
        </p:nvSpPr>
        <p:spPr>
          <a:xfrm>
            <a:off x="9917245" y="6320374"/>
            <a:ext cx="325118" cy="3155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177CDCA-5FD0-A144-A075-A2FD76606279}"/>
              </a:ext>
            </a:extLst>
          </p:cNvPr>
          <p:cNvSpPr/>
          <p:nvPr/>
        </p:nvSpPr>
        <p:spPr>
          <a:xfrm rot="16200000">
            <a:off x="8160975" y="5640420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242459E-9AC1-894F-9E13-DF6E0BA3D556}"/>
              </a:ext>
            </a:extLst>
          </p:cNvPr>
          <p:cNvSpPr/>
          <p:nvPr/>
        </p:nvSpPr>
        <p:spPr>
          <a:xfrm rot="16200000">
            <a:off x="8485808" y="5640421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7CFD595-2A61-8F42-8401-6904448AF4E2}"/>
              </a:ext>
            </a:extLst>
          </p:cNvPr>
          <p:cNvSpPr/>
          <p:nvPr/>
        </p:nvSpPr>
        <p:spPr>
          <a:xfrm rot="16200000">
            <a:off x="8810641" y="5640422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5A4F704-3DEE-4041-889E-AEA2C77B5751}"/>
              </a:ext>
            </a:extLst>
          </p:cNvPr>
          <p:cNvSpPr/>
          <p:nvPr/>
        </p:nvSpPr>
        <p:spPr>
          <a:xfrm rot="16200000">
            <a:off x="9135474" y="5640423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5300BE4-A4B2-9142-88D4-EAECDAC858B5}"/>
              </a:ext>
            </a:extLst>
          </p:cNvPr>
          <p:cNvSpPr/>
          <p:nvPr/>
        </p:nvSpPr>
        <p:spPr>
          <a:xfrm rot="16200000">
            <a:off x="9460307" y="5640424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5260E2D-A76F-4746-AA2E-CEF2A8AACE0A}"/>
              </a:ext>
            </a:extLst>
          </p:cNvPr>
          <p:cNvSpPr/>
          <p:nvPr/>
        </p:nvSpPr>
        <p:spPr>
          <a:xfrm rot="16200000">
            <a:off x="9785140" y="5640425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C152E7A-FCE0-0640-9887-7FB915DE4173}"/>
              </a:ext>
            </a:extLst>
          </p:cNvPr>
          <p:cNvSpPr/>
          <p:nvPr/>
        </p:nvSpPr>
        <p:spPr>
          <a:xfrm rot="16200000">
            <a:off x="10109973" y="5640426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0666BBA-BC5F-C449-9E28-45435684246A}"/>
              </a:ext>
            </a:extLst>
          </p:cNvPr>
          <p:cNvSpPr/>
          <p:nvPr/>
        </p:nvSpPr>
        <p:spPr>
          <a:xfrm rot="16200000">
            <a:off x="10434806" y="5640427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D6B4753-1BAD-FB41-8ACF-3F8B1C64AD75}"/>
              </a:ext>
            </a:extLst>
          </p:cNvPr>
          <p:cNvSpPr/>
          <p:nvPr/>
        </p:nvSpPr>
        <p:spPr>
          <a:xfrm rot="16200000">
            <a:off x="10759639" y="5640428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B79EA46-514F-D445-97D7-4A566A898C6B}"/>
              </a:ext>
            </a:extLst>
          </p:cNvPr>
          <p:cNvSpPr/>
          <p:nvPr/>
        </p:nvSpPr>
        <p:spPr>
          <a:xfrm rot="16200000">
            <a:off x="11084472" y="5640429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EAC7EFE-B7BC-A445-9A2E-437A0D7CC830}"/>
              </a:ext>
            </a:extLst>
          </p:cNvPr>
          <p:cNvSpPr/>
          <p:nvPr/>
        </p:nvSpPr>
        <p:spPr>
          <a:xfrm rot="16200000">
            <a:off x="11409305" y="5640430"/>
            <a:ext cx="595556" cy="2472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RNN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9642F4EA-314C-AE48-A2A5-22742DE94333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>
            <a:off x="8582398" y="5764065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E41FCBD-359D-ED40-93AC-2FD4FD378C23}"/>
              </a:ext>
            </a:extLst>
          </p:cNvPr>
          <p:cNvCxnSpPr>
            <a:cxnSpLocks/>
            <a:stCxn id="62" idx="2"/>
            <a:endCxn id="63" idx="0"/>
          </p:cNvCxnSpPr>
          <p:nvPr/>
        </p:nvCxnSpPr>
        <p:spPr>
          <a:xfrm>
            <a:off x="8907231" y="5764066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57F2CFA4-94C1-AD47-8708-BFA8EAEC5D5F}"/>
              </a:ext>
            </a:extLst>
          </p:cNvPr>
          <p:cNvCxnSpPr>
            <a:cxnSpLocks/>
          </p:cNvCxnSpPr>
          <p:nvPr/>
        </p:nvCxnSpPr>
        <p:spPr>
          <a:xfrm>
            <a:off x="9232064" y="5764067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56592AE8-0288-A346-AAC9-0913DABAF08B}"/>
              </a:ext>
            </a:extLst>
          </p:cNvPr>
          <p:cNvCxnSpPr>
            <a:cxnSpLocks/>
          </p:cNvCxnSpPr>
          <p:nvPr/>
        </p:nvCxnSpPr>
        <p:spPr>
          <a:xfrm>
            <a:off x="9556897" y="5764068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111B4B0-5A2A-1644-A8AE-D73044FFA972}"/>
              </a:ext>
            </a:extLst>
          </p:cNvPr>
          <p:cNvCxnSpPr>
            <a:cxnSpLocks/>
          </p:cNvCxnSpPr>
          <p:nvPr/>
        </p:nvCxnSpPr>
        <p:spPr>
          <a:xfrm>
            <a:off x="9881730" y="5764069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E6144DD-B79B-B440-9EEF-8601643D7572}"/>
              </a:ext>
            </a:extLst>
          </p:cNvPr>
          <p:cNvCxnSpPr>
            <a:cxnSpLocks/>
          </p:cNvCxnSpPr>
          <p:nvPr/>
        </p:nvCxnSpPr>
        <p:spPr>
          <a:xfrm>
            <a:off x="10206563" y="5764070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B1E52295-CF35-6E4F-B5C3-6C1A556D653F}"/>
              </a:ext>
            </a:extLst>
          </p:cNvPr>
          <p:cNvCxnSpPr>
            <a:cxnSpLocks/>
          </p:cNvCxnSpPr>
          <p:nvPr/>
        </p:nvCxnSpPr>
        <p:spPr>
          <a:xfrm>
            <a:off x="10531396" y="5764071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53818C82-D2E2-D643-9226-F9553C4756C8}"/>
              </a:ext>
            </a:extLst>
          </p:cNvPr>
          <p:cNvCxnSpPr>
            <a:cxnSpLocks/>
          </p:cNvCxnSpPr>
          <p:nvPr/>
        </p:nvCxnSpPr>
        <p:spPr>
          <a:xfrm>
            <a:off x="10856229" y="5764072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CB63C468-14DE-F647-99B8-F49643FB8FA4}"/>
              </a:ext>
            </a:extLst>
          </p:cNvPr>
          <p:cNvCxnSpPr>
            <a:cxnSpLocks/>
          </p:cNvCxnSpPr>
          <p:nvPr/>
        </p:nvCxnSpPr>
        <p:spPr>
          <a:xfrm>
            <a:off x="11181062" y="5764073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E34AAEC7-EB93-B845-9BEA-6609FEC5B62B}"/>
              </a:ext>
            </a:extLst>
          </p:cNvPr>
          <p:cNvCxnSpPr>
            <a:cxnSpLocks/>
          </p:cNvCxnSpPr>
          <p:nvPr/>
        </p:nvCxnSpPr>
        <p:spPr>
          <a:xfrm>
            <a:off x="11505895" y="5764074"/>
            <a:ext cx="775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143E2220-CF92-2E4F-B1B0-E03B6DE2EDCE}"/>
              </a:ext>
            </a:extLst>
          </p:cNvPr>
          <p:cNvCxnSpPr>
            <a:cxnSpLocks/>
            <a:stCxn id="49" idx="0"/>
            <a:endCxn id="61" idx="1"/>
          </p:cNvCxnSpPr>
          <p:nvPr/>
        </p:nvCxnSpPr>
        <p:spPr>
          <a:xfrm flipV="1">
            <a:off x="8458753" y="6061843"/>
            <a:ext cx="0" cy="258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8730FD9E-0A1C-D242-B987-E92C2536558C}"/>
              </a:ext>
            </a:extLst>
          </p:cNvPr>
          <p:cNvCxnSpPr>
            <a:cxnSpLocks/>
            <a:stCxn id="50" idx="0"/>
            <a:endCxn id="62" idx="1"/>
          </p:cNvCxnSpPr>
          <p:nvPr/>
        </p:nvCxnSpPr>
        <p:spPr>
          <a:xfrm flipH="1" flipV="1">
            <a:off x="8783586" y="6061844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2B3DD16A-593E-8548-949A-3B25BA29057E}"/>
              </a:ext>
            </a:extLst>
          </p:cNvPr>
          <p:cNvCxnSpPr>
            <a:cxnSpLocks/>
          </p:cNvCxnSpPr>
          <p:nvPr/>
        </p:nvCxnSpPr>
        <p:spPr>
          <a:xfrm flipH="1" flipV="1">
            <a:off x="9108419" y="6061845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8D50EDA5-62CE-5242-9321-C8D5556FECD8}"/>
              </a:ext>
            </a:extLst>
          </p:cNvPr>
          <p:cNvCxnSpPr>
            <a:cxnSpLocks/>
          </p:cNvCxnSpPr>
          <p:nvPr/>
        </p:nvCxnSpPr>
        <p:spPr>
          <a:xfrm flipH="1" flipV="1">
            <a:off x="9433252" y="6061846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EF4C82A4-8D51-D140-883C-304D9CF295F6}"/>
              </a:ext>
            </a:extLst>
          </p:cNvPr>
          <p:cNvCxnSpPr>
            <a:cxnSpLocks/>
          </p:cNvCxnSpPr>
          <p:nvPr/>
        </p:nvCxnSpPr>
        <p:spPr>
          <a:xfrm flipH="1" flipV="1">
            <a:off x="9758085" y="6061847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8CC0FD4-010A-054F-8DD2-641F6C5D26CC}"/>
              </a:ext>
            </a:extLst>
          </p:cNvPr>
          <p:cNvCxnSpPr>
            <a:cxnSpLocks/>
          </p:cNvCxnSpPr>
          <p:nvPr/>
        </p:nvCxnSpPr>
        <p:spPr>
          <a:xfrm flipH="1" flipV="1">
            <a:off x="10082918" y="6061848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5CD9D674-BE14-964B-AB24-9983FB265F4B}"/>
              </a:ext>
            </a:extLst>
          </p:cNvPr>
          <p:cNvCxnSpPr>
            <a:cxnSpLocks/>
          </p:cNvCxnSpPr>
          <p:nvPr/>
        </p:nvCxnSpPr>
        <p:spPr>
          <a:xfrm flipH="1" flipV="1">
            <a:off x="10407751" y="6061849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2F162C8F-F7B5-7747-96E4-01F2C138BD76}"/>
              </a:ext>
            </a:extLst>
          </p:cNvPr>
          <p:cNvCxnSpPr>
            <a:cxnSpLocks/>
          </p:cNvCxnSpPr>
          <p:nvPr/>
        </p:nvCxnSpPr>
        <p:spPr>
          <a:xfrm flipH="1" flipV="1">
            <a:off x="10732584" y="6061850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F4035CE9-2070-2841-A503-2365674897B8}"/>
              </a:ext>
            </a:extLst>
          </p:cNvPr>
          <p:cNvCxnSpPr>
            <a:cxnSpLocks/>
          </p:cNvCxnSpPr>
          <p:nvPr/>
        </p:nvCxnSpPr>
        <p:spPr>
          <a:xfrm flipH="1" flipV="1">
            <a:off x="11057417" y="6061851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B834BA02-1911-4A47-82F1-D1C3929E2AA3}"/>
              </a:ext>
            </a:extLst>
          </p:cNvPr>
          <p:cNvCxnSpPr>
            <a:cxnSpLocks/>
          </p:cNvCxnSpPr>
          <p:nvPr/>
        </p:nvCxnSpPr>
        <p:spPr>
          <a:xfrm flipH="1" flipV="1">
            <a:off x="11382250" y="6061852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09E66CB5-69BF-CF43-A206-08F31A4B335E}"/>
              </a:ext>
            </a:extLst>
          </p:cNvPr>
          <p:cNvCxnSpPr>
            <a:cxnSpLocks/>
          </p:cNvCxnSpPr>
          <p:nvPr/>
        </p:nvCxnSpPr>
        <p:spPr>
          <a:xfrm flipH="1" flipV="1">
            <a:off x="11707083" y="6061853"/>
            <a:ext cx="285" cy="258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39BE7D5-B836-9B4A-BE2E-945C0DD96E74}"/>
              </a:ext>
            </a:extLst>
          </p:cNvPr>
          <p:cNvCxnSpPr>
            <a:cxnSpLocks/>
            <a:stCxn id="61" idx="3"/>
            <a:endCxn id="6" idx="2"/>
          </p:cNvCxnSpPr>
          <p:nvPr/>
        </p:nvCxnSpPr>
        <p:spPr>
          <a:xfrm flipV="1">
            <a:off x="8458753" y="5167312"/>
            <a:ext cx="0" cy="298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AA0B0827-4BF4-814C-9A5E-E67DCD084626}"/>
              </a:ext>
            </a:extLst>
          </p:cNvPr>
          <p:cNvCxnSpPr>
            <a:cxnSpLocks/>
            <a:stCxn id="62" idx="3"/>
            <a:endCxn id="7" idx="2"/>
          </p:cNvCxnSpPr>
          <p:nvPr/>
        </p:nvCxnSpPr>
        <p:spPr>
          <a:xfrm flipV="1">
            <a:off x="8783586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A6119DDF-AFE8-894D-81E0-56C575C332B8}"/>
              </a:ext>
            </a:extLst>
          </p:cNvPr>
          <p:cNvCxnSpPr>
            <a:cxnSpLocks/>
          </p:cNvCxnSpPr>
          <p:nvPr/>
        </p:nvCxnSpPr>
        <p:spPr>
          <a:xfrm flipV="1">
            <a:off x="9108419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80440D57-07A5-F146-8A75-7A61320315DC}"/>
              </a:ext>
            </a:extLst>
          </p:cNvPr>
          <p:cNvCxnSpPr>
            <a:cxnSpLocks/>
          </p:cNvCxnSpPr>
          <p:nvPr/>
        </p:nvCxnSpPr>
        <p:spPr>
          <a:xfrm flipV="1">
            <a:off x="9433252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D1196531-1B4B-BC42-AA04-0B61552C0BA6}"/>
              </a:ext>
            </a:extLst>
          </p:cNvPr>
          <p:cNvCxnSpPr>
            <a:cxnSpLocks/>
          </p:cNvCxnSpPr>
          <p:nvPr/>
        </p:nvCxnSpPr>
        <p:spPr>
          <a:xfrm flipV="1">
            <a:off x="9758085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D6AE784E-781A-FD40-BAE5-C13EA9A32273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10082918" y="5053188"/>
            <a:ext cx="1425" cy="413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2132F92-21A9-B74C-B4D7-2CABF0FCE2E9}"/>
              </a:ext>
            </a:extLst>
          </p:cNvPr>
          <p:cNvCxnSpPr>
            <a:cxnSpLocks/>
          </p:cNvCxnSpPr>
          <p:nvPr/>
        </p:nvCxnSpPr>
        <p:spPr>
          <a:xfrm flipV="1">
            <a:off x="10407751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84544E09-F966-D24D-A673-F422B0A9809A}"/>
              </a:ext>
            </a:extLst>
          </p:cNvPr>
          <p:cNvCxnSpPr>
            <a:cxnSpLocks/>
          </p:cNvCxnSpPr>
          <p:nvPr/>
        </p:nvCxnSpPr>
        <p:spPr>
          <a:xfrm flipV="1">
            <a:off x="10732584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BC88DC37-1937-8745-920D-AE579B777196}"/>
              </a:ext>
            </a:extLst>
          </p:cNvPr>
          <p:cNvCxnSpPr>
            <a:cxnSpLocks/>
          </p:cNvCxnSpPr>
          <p:nvPr/>
        </p:nvCxnSpPr>
        <p:spPr>
          <a:xfrm flipV="1">
            <a:off x="11057417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7576A7DD-4ECC-7747-AE9D-23517F7FE75C}"/>
              </a:ext>
            </a:extLst>
          </p:cNvPr>
          <p:cNvCxnSpPr>
            <a:cxnSpLocks/>
          </p:cNvCxnSpPr>
          <p:nvPr/>
        </p:nvCxnSpPr>
        <p:spPr>
          <a:xfrm flipV="1">
            <a:off x="11382250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3C8BDD1E-09DB-A340-952F-165D7DD348D5}"/>
              </a:ext>
            </a:extLst>
          </p:cNvPr>
          <p:cNvCxnSpPr>
            <a:cxnSpLocks/>
          </p:cNvCxnSpPr>
          <p:nvPr/>
        </p:nvCxnSpPr>
        <p:spPr>
          <a:xfrm flipV="1">
            <a:off x="11707083" y="5167312"/>
            <a:ext cx="285" cy="298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 115">
            <a:extLst>
              <a:ext uri="{FF2B5EF4-FFF2-40B4-BE49-F238E27FC236}">
                <a16:creationId xmlns:a16="http://schemas.microsoft.com/office/drawing/2014/main" id="{79F54F6D-A262-0F45-A365-EAA6EDC897EC}"/>
              </a:ext>
            </a:extLst>
          </p:cNvPr>
          <p:cNvSpPr/>
          <p:nvPr/>
        </p:nvSpPr>
        <p:spPr>
          <a:xfrm>
            <a:off x="9728206" y="2391907"/>
            <a:ext cx="1138692" cy="3430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Softmax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47DFA6A-AFA2-3647-8CC4-5FF43E813785}"/>
              </a:ext>
            </a:extLst>
          </p:cNvPr>
          <p:cNvCxnSpPr>
            <a:cxnSpLocks/>
            <a:stCxn id="22" idx="0"/>
            <a:endCxn id="116" idx="2"/>
          </p:cNvCxnSpPr>
          <p:nvPr/>
        </p:nvCxnSpPr>
        <p:spPr>
          <a:xfrm flipV="1">
            <a:off x="10084343" y="2734960"/>
            <a:ext cx="213209" cy="306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3B1FB1AB-0CA8-9948-B067-8E10382FF960}"/>
              </a:ext>
            </a:extLst>
          </p:cNvPr>
          <p:cNvCxnSpPr>
            <a:cxnSpLocks/>
            <a:stCxn id="116" idx="0"/>
            <a:endCxn id="119" idx="2"/>
          </p:cNvCxnSpPr>
          <p:nvPr/>
        </p:nvCxnSpPr>
        <p:spPr>
          <a:xfrm flipV="1">
            <a:off x="10297552" y="2073700"/>
            <a:ext cx="510777" cy="318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Picture 118">
            <a:extLst>
              <a:ext uri="{FF2B5EF4-FFF2-40B4-BE49-F238E27FC236}">
                <a16:creationId xmlns:a16="http://schemas.microsoft.com/office/drawing/2014/main" id="{4AD5C3E4-791F-AA4D-99F9-4DAD780A7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0677" y="1780337"/>
            <a:ext cx="2115303" cy="29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57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32" grpId="0" animBg="1"/>
      <p:bldP spid="35" grpId="0" animBg="1"/>
      <p:bldP spid="36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1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9721-84CA-694C-B576-54DD9CB6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Autoregressive language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A3A0D-4679-0545-8BB9-22D5BA1FC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Autoregressive sequence modelling</a:t>
            </a:r>
          </a:p>
          <a:p>
            <a:pPr lvl="1"/>
            <a:r>
              <a:rPr lang="en-US" dirty="0"/>
              <a:t>The distribution over the next token is based on all the previous tokens.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This equality holds exactly due to the def. of conditional distribution*</a:t>
            </a:r>
          </a:p>
          <a:p>
            <a:r>
              <a:rPr lang="en-US" dirty="0"/>
              <a:t>Unsupervised learning becomes a set of supervised problems.</a:t>
            </a:r>
          </a:p>
          <a:p>
            <a:pPr lvl="1"/>
            <a:r>
              <a:rPr lang="en-US" dirty="0"/>
              <a:t>Each conditional is a neural network classifier.</a:t>
            </a:r>
          </a:p>
          <a:p>
            <a:pPr lvl="1"/>
            <a:r>
              <a:rPr lang="en-US" dirty="0"/>
              <a:t>Input is all the previous tokens (a partial sentence).</a:t>
            </a:r>
          </a:p>
          <a:p>
            <a:pPr lvl="1"/>
            <a:r>
              <a:rPr lang="en-US" dirty="0"/>
              <a:t>Output is the distribution over all possible next tokens (classes).</a:t>
            </a:r>
          </a:p>
          <a:p>
            <a:pPr lvl="1"/>
            <a:r>
              <a:rPr lang="en-US" dirty="0"/>
              <a:t>It is a </a:t>
            </a:r>
            <a:r>
              <a:rPr lang="en-US" b="1" dirty="0"/>
              <a:t>text classification </a:t>
            </a:r>
            <a:r>
              <a:rPr lang="en-US" dirty="0"/>
              <a:t>problem.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3F17F-6809-E14B-827D-7F44A971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A3FB93-8818-6245-AD00-4B74E5CAE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566" y="2685167"/>
            <a:ext cx="6045200" cy="330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2D40F1-EC4F-4D41-95CC-A9EF06C62338}"/>
              </a:ext>
            </a:extLst>
          </p:cNvPr>
          <p:cNvSpPr txBox="1"/>
          <p:nvPr/>
        </p:nvSpPr>
        <p:spPr>
          <a:xfrm>
            <a:off x="9615054" y="6531530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See Lecture 1.</a:t>
            </a:r>
          </a:p>
        </p:txBody>
      </p:sp>
    </p:spTree>
    <p:extLst>
      <p:ext uri="{BB962C8B-B14F-4D97-AF65-F5344CB8AC3E}">
        <p14:creationId xmlns:p14="http://schemas.microsoft.com/office/powerpoint/2010/main" val="6383868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14D4E-912C-5E46-9F89-6CEB2004B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far, we learned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AE3F1-02C1-484A-9C7A-0A4235E23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autoregressive language modelling is:</a:t>
            </a:r>
          </a:p>
          <a:p>
            <a:pPr lvl="1"/>
            <a:endParaRPr lang="en-US" dirty="0"/>
          </a:p>
          <a:p>
            <a:r>
              <a:rPr lang="en-US" dirty="0"/>
              <a:t>How autoregressive language modelling transforms unsupervised learning into a series of supervised learning:</a:t>
            </a:r>
          </a:p>
          <a:p>
            <a:pPr lvl="1"/>
            <a:r>
              <a:rPr lang="en-US" dirty="0"/>
              <a:t>It is a series of predicting the next token given previous tokens.</a:t>
            </a:r>
          </a:p>
          <a:p>
            <a:r>
              <a:rPr lang="en-US" dirty="0"/>
              <a:t>How neural language modelling improves upon n-gram language models:</a:t>
            </a:r>
          </a:p>
          <a:p>
            <a:pPr lvl="1"/>
            <a:r>
              <a:rPr lang="en-US" dirty="0"/>
              <a:t>Continuous vector space facilitates generalization to unseen n-grams.</a:t>
            </a:r>
          </a:p>
          <a:p>
            <a:pPr lvl="1"/>
            <a:r>
              <a:rPr lang="en-US" dirty="0"/>
              <a:t>Infinitely large context window</a:t>
            </a:r>
          </a:p>
          <a:p>
            <a:r>
              <a:rPr lang="en-US" dirty="0"/>
              <a:t>How sentence representation extraction is used for language modelling:</a:t>
            </a:r>
          </a:p>
          <a:p>
            <a:pPr lvl="1"/>
            <a:r>
              <a:rPr lang="en-US" dirty="0"/>
              <a:t>Convolutional language models, recurrent language models and self-attention language models..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1C56-450B-3E46-8C9A-5CBFAA2A7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AE677-5985-F948-BC4A-4CDC4A976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66" y="2316867"/>
            <a:ext cx="60452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693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Recurrent Networks and Backpropagation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Abstraction can sometimes blind us.</a:t>
            </a:r>
          </a:p>
          <a:p>
            <a:r>
              <a:rPr lang="en-US" dirty="0"/>
              <a:t>Opening the box can sometimes teach us a lot.</a:t>
            </a:r>
          </a:p>
          <a:p>
            <a:r>
              <a:rPr lang="en-US" dirty="0"/>
              <a:t>We will open the box called RNN and see what happens inside.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31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81C0D3-D829-B84F-ADAF-14D0B6598FA0}"/>
              </a:ext>
            </a:extLst>
          </p:cNvPr>
          <p:cNvSpPr>
            <a:spLocks noChangeAspect="1"/>
          </p:cNvSpPr>
          <p:nvPr/>
        </p:nvSpPr>
        <p:spPr>
          <a:xfrm>
            <a:off x="4158434" y="5850821"/>
            <a:ext cx="475050" cy="4610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DA6383D-94F6-5E4A-8A4D-AC5133500279}"/>
              </a:ext>
            </a:extLst>
          </p:cNvPr>
          <p:cNvSpPr>
            <a:spLocks noChangeAspect="1"/>
          </p:cNvSpPr>
          <p:nvPr/>
        </p:nvSpPr>
        <p:spPr>
          <a:xfrm>
            <a:off x="5108533" y="5850821"/>
            <a:ext cx="475050" cy="4610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4BBE8B-21BB-B74B-90F3-85144E47E786}"/>
              </a:ext>
            </a:extLst>
          </p:cNvPr>
          <p:cNvSpPr>
            <a:spLocks noChangeAspect="1"/>
          </p:cNvSpPr>
          <p:nvPr/>
        </p:nvSpPr>
        <p:spPr>
          <a:xfrm>
            <a:off x="6058633" y="5684068"/>
            <a:ext cx="475050" cy="461079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0B60BF-6CDE-A64E-8FEC-88DC50EBE926}"/>
              </a:ext>
            </a:extLst>
          </p:cNvPr>
          <p:cNvSpPr/>
          <p:nvPr/>
        </p:nvSpPr>
        <p:spPr>
          <a:xfrm>
            <a:off x="3692237" y="4906019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08A047-CE41-8145-84C1-8B25A280488E}"/>
              </a:ext>
            </a:extLst>
          </p:cNvPr>
          <p:cNvSpPr/>
          <p:nvPr/>
        </p:nvSpPr>
        <p:spPr>
          <a:xfrm>
            <a:off x="4649146" y="4912389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70B8CB-1D3B-3F4B-B693-814EE96372EA}"/>
              </a:ext>
            </a:extLst>
          </p:cNvPr>
          <p:cNvSpPr/>
          <p:nvPr/>
        </p:nvSpPr>
        <p:spPr>
          <a:xfrm>
            <a:off x="5606054" y="4906019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70B556D-1C93-0E48-BD86-A137F0347F8B}"/>
              </a:ext>
            </a:extLst>
          </p:cNvPr>
          <p:cNvCxnSpPr>
            <a:stCxn id="8" idx="0"/>
            <a:endCxn id="11" idx="2"/>
          </p:cNvCxnSpPr>
          <p:nvPr/>
        </p:nvCxnSpPr>
        <p:spPr>
          <a:xfrm flipH="1" flipV="1">
            <a:off x="4025745" y="5307819"/>
            <a:ext cx="370215" cy="543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7F1B98-967C-8547-9E16-83F76655425E}"/>
              </a:ext>
            </a:extLst>
          </p:cNvPr>
          <p:cNvCxnSpPr>
            <a:cxnSpLocks/>
            <a:stCxn id="9" idx="0"/>
            <a:endCxn id="12" idx="2"/>
          </p:cNvCxnSpPr>
          <p:nvPr/>
        </p:nvCxnSpPr>
        <p:spPr>
          <a:xfrm flipH="1" flipV="1">
            <a:off x="4982653" y="5314188"/>
            <a:ext cx="363406" cy="536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90CDAAC-D955-6048-AFCC-6D407724AD76}"/>
              </a:ext>
            </a:extLst>
          </p:cNvPr>
          <p:cNvCxnSpPr>
            <a:cxnSpLocks/>
            <a:stCxn id="10" idx="0"/>
            <a:endCxn id="13" idx="2"/>
          </p:cNvCxnSpPr>
          <p:nvPr/>
        </p:nvCxnSpPr>
        <p:spPr>
          <a:xfrm flipH="1" flipV="1">
            <a:off x="5939562" y="5307819"/>
            <a:ext cx="356597" cy="376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7BFB6F8-EABE-5C44-96B8-4BA65D25FDB8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4359252" y="5106919"/>
            <a:ext cx="289893" cy="6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AD8FC6C-2DEA-4845-A00F-51DC9C29E45E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 flipV="1">
            <a:off x="5316161" y="5106919"/>
            <a:ext cx="289893" cy="6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FCAD486-9903-3942-A56D-269FD68BD531}"/>
              </a:ext>
            </a:extLst>
          </p:cNvPr>
          <p:cNvSpPr/>
          <p:nvPr/>
        </p:nvSpPr>
        <p:spPr>
          <a:xfrm>
            <a:off x="5583583" y="4267612"/>
            <a:ext cx="1138692" cy="3430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Softmax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801C324-C16B-7D47-B127-09DA2A6E78CE}"/>
              </a:ext>
            </a:extLst>
          </p:cNvPr>
          <p:cNvCxnSpPr>
            <a:cxnSpLocks/>
            <a:stCxn id="13" idx="0"/>
            <a:endCxn id="19" idx="2"/>
          </p:cNvCxnSpPr>
          <p:nvPr/>
        </p:nvCxnSpPr>
        <p:spPr>
          <a:xfrm flipV="1">
            <a:off x="5939562" y="4610665"/>
            <a:ext cx="213367" cy="295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55F90F6-F4B3-DB40-96FA-4351293C16E1}"/>
              </a:ext>
            </a:extLst>
          </p:cNvPr>
          <p:cNvCxnSpPr>
            <a:cxnSpLocks/>
            <a:stCxn id="19" idx="0"/>
            <a:endCxn id="22" idx="2"/>
          </p:cNvCxnSpPr>
          <p:nvPr/>
        </p:nvCxnSpPr>
        <p:spPr>
          <a:xfrm flipV="1">
            <a:off x="6152929" y="3949405"/>
            <a:ext cx="510777" cy="318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F29118E9-66A3-3044-B4B0-0DE4A6E62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6054" y="3656042"/>
            <a:ext cx="2115303" cy="293363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2C04D0-8B34-614C-9688-44BBFED9F5F4}"/>
              </a:ext>
            </a:extLst>
          </p:cNvPr>
          <p:cNvCxnSpPr>
            <a:endCxn id="11" idx="0"/>
          </p:cNvCxnSpPr>
          <p:nvPr/>
        </p:nvCxnSpPr>
        <p:spPr>
          <a:xfrm flipH="1">
            <a:off x="4025745" y="3223491"/>
            <a:ext cx="1320314" cy="1682528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F4647F10-223D-F24C-995C-CF0BA9FCFC4E}"/>
              </a:ext>
            </a:extLst>
          </p:cNvPr>
          <p:cNvSpPr/>
          <p:nvPr/>
        </p:nvSpPr>
        <p:spPr>
          <a:xfrm>
            <a:off x="3619590" y="4863133"/>
            <a:ext cx="792031" cy="539046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965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734"/>
            <a:ext cx="10515600" cy="4351338"/>
          </a:xfrm>
        </p:spPr>
        <p:txBody>
          <a:bodyPr/>
          <a:lstStyle/>
          <a:p>
            <a:r>
              <a:rPr lang="en-US" dirty="0"/>
              <a:t>Consider a computational path from one parameter    to the loss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Backpropagation computes         by sequentially multiplying Jacobians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A97051-153E-EB44-B9EE-3AAEEB61D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3926" y="1581478"/>
            <a:ext cx="152400" cy="254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D96E26-190D-D04C-BC62-C01644EAD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6764" y="1581477"/>
            <a:ext cx="76200" cy="254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F4A9836-44AC-3042-B2DF-8BDFAA7720D3}"/>
              </a:ext>
            </a:extLst>
          </p:cNvPr>
          <p:cNvSpPr/>
          <p:nvPr/>
        </p:nvSpPr>
        <p:spPr>
          <a:xfrm>
            <a:off x="3051340" y="2831014"/>
            <a:ext cx="392021" cy="392021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AB7E1EF-59C9-8944-9AB1-810F7756BCB1}"/>
              </a:ext>
            </a:extLst>
          </p:cNvPr>
          <p:cNvSpPr/>
          <p:nvPr/>
        </p:nvSpPr>
        <p:spPr>
          <a:xfrm>
            <a:off x="3051339" y="2199961"/>
            <a:ext cx="392021" cy="392021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B026B6-636D-0849-8BFE-98600BCFC47F}"/>
              </a:ext>
            </a:extLst>
          </p:cNvPr>
          <p:cNvSpPr/>
          <p:nvPr/>
        </p:nvSpPr>
        <p:spPr>
          <a:xfrm>
            <a:off x="4134553" y="2831013"/>
            <a:ext cx="375485" cy="376686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672F53-C363-4845-9BD9-E5A4DD063404}"/>
              </a:ext>
            </a:extLst>
          </p:cNvPr>
          <p:cNvSpPr/>
          <p:nvPr/>
        </p:nvSpPr>
        <p:spPr>
          <a:xfrm>
            <a:off x="4696488" y="2185466"/>
            <a:ext cx="375485" cy="376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1503C31-8226-5742-A77D-61F6D57D03F2}"/>
              </a:ext>
            </a:extLst>
          </p:cNvPr>
          <p:cNvSpPr/>
          <p:nvPr/>
        </p:nvSpPr>
        <p:spPr>
          <a:xfrm>
            <a:off x="5071973" y="3390023"/>
            <a:ext cx="375485" cy="376686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BF33BF-5C45-5046-AA56-A87FC495512E}"/>
              </a:ext>
            </a:extLst>
          </p:cNvPr>
          <p:cNvSpPr/>
          <p:nvPr/>
        </p:nvSpPr>
        <p:spPr>
          <a:xfrm>
            <a:off x="5888556" y="2642670"/>
            <a:ext cx="375485" cy="376686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130670-D97B-E345-AB1C-08A320654C16}"/>
              </a:ext>
            </a:extLst>
          </p:cNvPr>
          <p:cNvSpPr/>
          <p:nvPr/>
        </p:nvSpPr>
        <p:spPr>
          <a:xfrm>
            <a:off x="8054641" y="2733071"/>
            <a:ext cx="375485" cy="376686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4F7290B-9431-2E47-8AA9-B1FCEACC5F05}"/>
              </a:ext>
            </a:extLst>
          </p:cNvPr>
          <p:cNvSpPr/>
          <p:nvPr/>
        </p:nvSpPr>
        <p:spPr>
          <a:xfrm>
            <a:off x="7858630" y="3686667"/>
            <a:ext cx="392021" cy="392021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D5C750-C9B8-DD42-8E71-554BED9B429F}"/>
              </a:ext>
            </a:extLst>
          </p:cNvPr>
          <p:cNvSpPr/>
          <p:nvPr/>
        </p:nvSpPr>
        <p:spPr>
          <a:xfrm>
            <a:off x="7080092" y="2390207"/>
            <a:ext cx="375485" cy="376686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AF04089-4A44-DA43-9EBD-DF7C0C9A4E76}"/>
              </a:ext>
            </a:extLst>
          </p:cNvPr>
          <p:cNvCxnSpPr>
            <a:stCxn id="9" idx="6"/>
            <a:endCxn id="11" idx="1"/>
          </p:cNvCxnSpPr>
          <p:nvPr/>
        </p:nvCxnSpPr>
        <p:spPr>
          <a:xfrm flipV="1">
            <a:off x="3443360" y="2373809"/>
            <a:ext cx="1253128" cy="22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47C8FC8-E919-C14C-A79E-57CEA525FBD8}"/>
              </a:ext>
            </a:extLst>
          </p:cNvPr>
          <p:cNvCxnSpPr>
            <a:cxnSpLocks/>
            <a:stCxn id="9" idx="6"/>
            <a:endCxn id="10" idx="1"/>
          </p:cNvCxnSpPr>
          <p:nvPr/>
        </p:nvCxnSpPr>
        <p:spPr>
          <a:xfrm>
            <a:off x="3443360" y="2395973"/>
            <a:ext cx="691193" cy="623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E19818DD-93B8-3E43-B7FE-352F3F49D5D3}"/>
              </a:ext>
            </a:extLst>
          </p:cNvPr>
          <p:cNvSpPr/>
          <p:nvPr/>
        </p:nvSpPr>
        <p:spPr>
          <a:xfrm>
            <a:off x="3443360" y="3570697"/>
            <a:ext cx="392021" cy="392021"/>
          </a:xfrm>
          <a:prstGeom prst="ellipse">
            <a:avLst/>
          </a:prstGeom>
          <a:noFill/>
          <a:ln w="5080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8157308-FDBF-DC47-8425-D5ACC84B6650}"/>
              </a:ext>
            </a:extLst>
          </p:cNvPr>
          <p:cNvSpPr/>
          <p:nvPr/>
        </p:nvSpPr>
        <p:spPr>
          <a:xfrm>
            <a:off x="5537118" y="1970415"/>
            <a:ext cx="392021" cy="392021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DA60841-76DC-CF40-BFFA-36698A76E6AE}"/>
              </a:ext>
            </a:extLst>
          </p:cNvPr>
          <p:cNvSpPr/>
          <p:nvPr/>
        </p:nvSpPr>
        <p:spPr>
          <a:xfrm>
            <a:off x="6497486" y="3178676"/>
            <a:ext cx="392021" cy="392021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79699B9-70FC-7D43-81D5-CF6FD20C33FB}"/>
              </a:ext>
            </a:extLst>
          </p:cNvPr>
          <p:cNvCxnSpPr>
            <a:cxnSpLocks/>
            <a:stCxn id="8" idx="6"/>
            <a:endCxn id="10" idx="1"/>
          </p:cNvCxnSpPr>
          <p:nvPr/>
        </p:nvCxnSpPr>
        <p:spPr>
          <a:xfrm flipV="1">
            <a:off x="3443361" y="3019355"/>
            <a:ext cx="691192" cy="7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80747E0-4846-6942-9A12-308C45E74C9A}"/>
              </a:ext>
            </a:extLst>
          </p:cNvPr>
          <p:cNvCxnSpPr>
            <a:cxnSpLocks/>
            <a:stCxn id="19" idx="0"/>
            <a:endCxn id="10" idx="1"/>
          </p:cNvCxnSpPr>
          <p:nvPr/>
        </p:nvCxnSpPr>
        <p:spPr>
          <a:xfrm flipV="1">
            <a:off x="3639371" y="3019355"/>
            <a:ext cx="495182" cy="55134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220F531-A467-6242-8445-75DB46B8A62F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5071973" y="2373809"/>
            <a:ext cx="816584" cy="457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621D823-A231-C84F-B65A-B3151B53BD56}"/>
              </a:ext>
            </a:extLst>
          </p:cNvPr>
          <p:cNvCxnSpPr>
            <a:cxnSpLocks/>
            <a:stCxn id="20" idx="5"/>
            <a:endCxn id="13" idx="0"/>
          </p:cNvCxnSpPr>
          <p:nvPr/>
        </p:nvCxnSpPr>
        <p:spPr>
          <a:xfrm>
            <a:off x="5871729" y="2305026"/>
            <a:ext cx="204570" cy="337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E99E7EF-428D-5E42-ACC0-18C4D82D24A8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4510038" y="3019355"/>
            <a:ext cx="561935" cy="55901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E81C240-031A-5542-9F44-FF4080A43DC6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 flipV="1">
            <a:off x="5447457" y="2831013"/>
            <a:ext cx="441099" cy="74735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AC6AFB9-CBC2-6544-B9ED-B20973A156C4}"/>
              </a:ext>
            </a:extLst>
          </p:cNvPr>
          <p:cNvCxnSpPr>
            <a:cxnSpLocks/>
            <a:stCxn id="13" idx="3"/>
            <a:endCxn id="16" idx="1"/>
          </p:cNvCxnSpPr>
          <p:nvPr/>
        </p:nvCxnSpPr>
        <p:spPr>
          <a:xfrm flipV="1">
            <a:off x="6264041" y="2578549"/>
            <a:ext cx="816051" cy="25246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2CEA100-84CB-784F-8BE4-130C297A5029}"/>
              </a:ext>
            </a:extLst>
          </p:cNvPr>
          <p:cNvCxnSpPr>
            <a:cxnSpLocks/>
            <a:stCxn id="21" idx="7"/>
            <a:endCxn id="16" idx="2"/>
          </p:cNvCxnSpPr>
          <p:nvPr/>
        </p:nvCxnSpPr>
        <p:spPr>
          <a:xfrm flipV="1">
            <a:off x="6832096" y="2766892"/>
            <a:ext cx="435738" cy="469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18750DA-080F-244F-B7DC-D84C6A2C1AE6}"/>
              </a:ext>
            </a:extLst>
          </p:cNvPr>
          <p:cNvCxnSpPr>
            <a:cxnSpLocks/>
            <a:stCxn id="16" idx="3"/>
            <a:endCxn id="14" idx="1"/>
          </p:cNvCxnSpPr>
          <p:nvPr/>
        </p:nvCxnSpPr>
        <p:spPr>
          <a:xfrm>
            <a:off x="7455576" y="2578549"/>
            <a:ext cx="599065" cy="342865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9B1C981-97C6-B541-AF50-D3680B9E0FE8}"/>
              </a:ext>
            </a:extLst>
          </p:cNvPr>
          <p:cNvCxnSpPr>
            <a:cxnSpLocks/>
            <a:stCxn id="15" idx="0"/>
            <a:endCxn id="14" idx="2"/>
          </p:cNvCxnSpPr>
          <p:nvPr/>
        </p:nvCxnSpPr>
        <p:spPr>
          <a:xfrm flipV="1">
            <a:off x="8054641" y="3109757"/>
            <a:ext cx="187742" cy="5769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3E711275-D898-504D-879D-5C08C706D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0541" y="2767142"/>
            <a:ext cx="63500" cy="215900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BA986A1-724D-B447-BFCA-1794FDC4670D}"/>
              </a:ext>
            </a:extLst>
          </p:cNvPr>
          <p:cNvCxnSpPr>
            <a:cxnSpLocks/>
            <a:stCxn id="14" idx="3"/>
            <a:endCxn id="33" idx="1"/>
          </p:cNvCxnSpPr>
          <p:nvPr/>
        </p:nvCxnSpPr>
        <p:spPr>
          <a:xfrm flipV="1">
            <a:off x="8430126" y="2875092"/>
            <a:ext cx="500415" cy="46322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0CAE25DD-66EA-2D4D-9076-B22C1F84E0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7882" y="3652407"/>
            <a:ext cx="127000" cy="2286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0815923-B9F2-964C-B271-44CE51EFDD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533" y="4137186"/>
            <a:ext cx="520700" cy="2921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05ADAA0-EAC5-AD44-95B8-A2902119FA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4555727"/>
            <a:ext cx="12192000" cy="171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8947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734"/>
            <a:ext cx="10515600" cy="4351338"/>
          </a:xfrm>
        </p:spPr>
        <p:txBody>
          <a:bodyPr/>
          <a:lstStyle/>
          <a:p>
            <a:r>
              <a:rPr lang="en-US" dirty="0"/>
              <a:t>Backpropagation computes         by sequentially multiplying Jacobians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At each step,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33</a:t>
            </a:fld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A0815923-B9F2-964C-B271-44CE51EFD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3596" y="1569828"/>
            <a:ext cx="520700" cy="292100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64BDE61E-90A4-1345-92C2-8D0A81CE5E42}"/>
              </a:ext>
            </a:extLst>
          </p:cNvPr>
          <p:cNvSpPr/>
          <p:nvPr/>
        </p:nvSpPr>
        <p:spPr>
          <a:xfrm>
            <a:off x="3259166" y="4407352"/>
            <a:ext cx="3779308" cy="231412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DCF54AF5-ACF9-3D43-AC2B-504EE2C17401}"/>
              </a:ext>
            </a:extLst>
          </p:cNvPr>
          <p:cNvSpPr/>
          <p:nvPr/>
        </p:nvSpPr>
        <p:spPr>
          <a:xfrm>
            <a:off x="7038474" y="4407352"/>
            <a:ext cx="1810518" cy="2314123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63F9523B-6547-5749-AE1C-AFAA5C0C4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310" y="4583112"/>
            <a:ext cx="5283200" cy="19558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6D0DEDE-7CC2-DA43-AE1E-CC5E58D60CC2}"/>
              </a:ext>
            </a:extLst>
          </p:cNvPr>
          <p:cNvSpPr txBox="1"/>
          <p:nvPr/>
        </p:nvSpPr>
        <p:spPr>
          <a:xfrm>
            <a:off x="9265943" y="4828061"/>
            <a:ext cx="28153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much influence does my output have on the loss function?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7B557C0-7A6A-EF4E-866E-B485B32DDF7B}"/>
              </a:ext>
            </a:extLst>
          </p:cNvPr>
          <p:cNvCxnSpPr>
            <a:cxnSpLocks/>
            <a:stCxn id="46" idx="1"/>
            <a:endCxn id="40" idx="3"/>
          </p:cNvCxnSpPr>
          <p:nvPr/>
        </p:nvCxnSpPr>
        <p:spPr>
          <a:xfrm flipH="1">
            <a:off x="8848992" y="5428226"/>
            <a:ext cx="416951" cy="1361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35ABB85-B583-4B4E-B4B3-EFA8D64D8B54}"/>
              </a:ext>
            </a:extLst>
          </p:cNvPr>
          <p:cNvSpPr txBox="1"/>
          <p:nvPr/>
        </p:nvSpPr>
        <p:spPr>
          <a:xfrm>
            <a:off x="359609" y="4865484"/>
            <a:ext cx="21780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How much influence does my input have on my output?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0E5F0A7-8B32-1947-A25B-6A098BC25CEC}"/>
              </a:ext>
            </a:extLst>
          </p:cNvPr>
          <p:cNvCxnSpPr>
            <a:cxnSpLocks/>
            <a:stCxn id="49" idx="3"/>
            <a:endCxn id="36" idx="1"/>
          </p:cNvCxnSpPr>
          <p:nvPr/>
        </p:nvCxnSpPr>
        <p:spPr>
          <a:xfrm flipV="1">
            <a:off x="2537687" y="5564414"/>
            <a:ext cx="721479" cy="859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6FD61169-CCCE-BD40-833A-A55ABEB358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25844"/>
            <a:ext cx="12192000" cy="171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67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Backpropagation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analyze the behavior of backpropagation by inspecting each of or a group of Jacobian matrices.</a:t>
            </a:r>
          </a:p>
          <a:p>
            <a:pPr lvl="1"/>
            <a:r>
              <a:rPr lang="en-US" dirty="0"/>
              <a:t>What are singular values of the </a:t>
            </a:r>
            <a:r>
              <a:rPr lang="en-US" i="1" dirty="0"/>
              <a:t>L</a:t>
            </a:r>
            <a:r>
              <a:rPr lang="en-US" dirty="0"/>
              <a:t>-</a:t>
            </a:r>
            <a:r>
              <a:rPr lang="en-US" dirty="0" err="1"/>
              <a:t>th</a:t>
            </a:r>
            <a:r>
              <a:rPr lang="en-US" dirty="0"/>
              <a:t> Jacobian?</a:t>
            </a:r>
          </a:p>
          <a:p>
            <a:pPr lvl="1"/>
            <a:r>
              <a:rPr lang="en-US" dirty="0"/>
              <a:t>How are singular values of the product of </a:t>
            </a:r>
            <a:r>
              <a:rPr lang="en-US" i="1" dirty="0"/>
              <a:t>L’</a:t>
            </a:r>
            <a:r>
              <a:rPr lang="en-US" dirty="0"/>
              <a:t> Jacobians distributed?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64BDE61E-90A4-1345-92C2-8D0A81CE5E42}"/>
              </a:ext>
            </a:extLst>
          </p:cNvPr>
          <p:cNvSpPr/>
          <p:nvPr/>
        </p:nvSpPr>
        <p:spPr>
          <a:xfrm>
            <a:off x="3138851" y="3784088"/>
            <a:ext cx="3779308" cy="231412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DCF54AF5-ACF9-3D43-AC2B-504EE2C17401}"/>
              </a:ext>
            </a:extLst>
          </p:cNvPr>
          <p:cNvSpPr/>
          <p:nvPr/>
        </p:nvSpPr>
        <p:spPr>
          <a:xfrm>
            <a:off x="6918159" y="3784088"/>
            <a:ext cx="1810518" cy="2314123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63F9523B-6547-5749-AE1C-AFAA5C0C4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995" y="3959848"/>
            <a:ext cx="5283200" cy="19558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6D0DEDE-7CC2-DA43-AE1E-CC5E58D60CC2}"/>
              </a:ext>
            </a:extLst>
          </p:cNvPr>
          <p:cNvSpPr txBox="1"/>
          <p:nvPr/>
        </p:nvSpPr>
        <p:spPr>
          <a:xfrm>
            <a:off x="9145628" y="4204797"/>
            <a:ext cx="28153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should I adjust my output to maximize/minimize the loss?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7B557C0-7A6A-EF4E-866E-B485B32DDF7B}"/>
              </a:ext>
            </a:extLst>
          </p:cNvPr>
          <p:cNvCxnSpPr>
            <a:cxnSpLocks/>
            <a:stCxn id="46" idx="1"/>
            <a:endCxn id="40" idx="3"/>
          </p:cNvCxnSpPr>
          <p:nvPr/>
        </p:nvCxnSpPr>
        <p:spPr>
          <a:xfrm flipH="1" flipV="1">
            <a:off x="8728677" y="4941150"/>
            <a:ext cx="416951" cy="484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135ABB85-B583-4B4E-B4B3-EFA8D64D8B54}"/>
              </a:ext>
            </a:extLst>
          </p:cNvPr>
          <p:cNvSpPr txBox="1"/>
          <p:nvPr/>
        </p:nvSpPr>
        <p:spPr>
          <a:xfrm>
            <a:off x="239294" y="4242220"/>
            <a:ext cx="21780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How much influence does my input have on my output?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0E5F0A7-8B32-1947-A25B-6A098BC25CEC}"/>
              </a:ext>
            </a:extLst>
          </p:cNvPr>
          <p:cNvCxnSpPr>
            <a:cxnSpLocks/>
            <a:stCxn id="49" idx="3"/>
            <a:endCxn id="36" idx="1"/>
          </p:cNvCxnSpPr>
          <p:nvPr/>
        </p:nvCxnSpPr>
        <p:spPr>
          <a:xfrm flipV="1">
            <a:off x="2417372" y="4941150"/>
            <a:ext cx="721479" cy="859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8755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for Naïve Recurrent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Naïve recurrent networks are implemented with a tanh RNN box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3E7FF4-D3BF-1241-BD91-15042B56CB35}"/>
              </a:ext>
            </a:extLst>
          </p:cNvPr>
          <p:cNvSpPr/>
          <p:nvPr/>
        </p:nvSpPr>
        <p:spPr>
          <a:xfrm>
            <a:off x="10279925" y="1808242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58D570-0E4C-C843-A414-88EFF6C60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2481847"/>
            <a:ext cx="3962400" cy="330200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7C3D4F5A-8775-6246-947D-00F33D67F650}"/>
              </a:ext>
            </a:extLst>
          </p:cNvPr>
          <p:cNvSpPr/>
          <p:nvPr/>
        </p:nvSpPr>
        <p:spPr>
          <a:xfrm>
            <a:off x="3663629" y="3730994"/>
            <a:ext cx="413162" cy="41316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9E362B8-B811-444D-B223-43665C4F8A6E}"/>
              </a:ext>
            </a:extLst>
          </p:cNvPr>
          <p:cNvSpPr/>
          <p:nvPr/>
        </p:nvSpPr>
        <p:spPr>
          <a:xfrm>
            <a:off x="4544353" y="3671260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Table Lookup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70A7356-3440-674A-BA9F-83A447B01E9A}"/>
              </a:ext>
            </a:extLst>
          </p:cNvPr>
          <p:cNvCxnSpPr>
            <a:stCxn id="34" idx="6"/>
            <a:endCxn id="35" idx="1"/>
          </p:cNvCxnSpPr>
          <p:nvPr/>
        </p:nvCxnSpPr>
        <p:spPr>
          <a:xfrm flipV="1">
            <a:off x="4076791" y="3937575"/>
            <a:ext cx="4675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C469ACD8-5E7D-DC48-BB88-BF9CFEE88A92}"/>
              </a:ext>
            </a:extLst>
          </p:cNvPr>
          <p:cNvSpPr/>
          <p:nvPr/>
        </p:nvSpPr>
        <p:spPr>
          <a:xfrm>
            <a:off x="3663628" y="4459196"/>
            <a:ext cx="794029" cy="41316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D256246-DD74-1A43-8F19-9C9B04CBE339}"/>
              </a:ext>
            </a:extLst>
          </p:cNvPr>
          <p:cNvSpPr/>
          <p:nvPr/>
        </p:nvSpPr>
        <p:spPr>
          <a:xfrm>
            <a:off x="6027084" y="3671260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MatMul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F01218C-970A-3143-9895-FA9ED80F8F5C}"/>
              </a:ext>
            </a:extLst>
          </p:cNvPr>
          <p:cNvSpPr/>
          <p:nvPr/>
        </p:nvSpPr>
        <p:spPr>
          <a:xfrm>
            <a:off x="6027084" y="4399461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MatMul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7A1D061-9862-C24D-A92E-097789E0D35F}"/>
              </a:ext>
            </a:extLst>
          </p:cNvPr>
          <p:cNvSpPr/>
          <p:nvPr/>
        </p:nvSpPr>
        <p:spPr>
          <a:xfrm>
            <a:off x="5668576" y="3118559"/>
            <a:ext cx="413162" cy="413162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F0AA720C-2DF9-9649-9283-DE64CE23B9D1}"/>
              </a:ext>
            </a:extLst>
          </p:cNvPr>
          <p:cNvSpPr/>
          <p:nvPr/>
        </p:nvSpPr>
        <p:spPr>
          <a:xfrm>
            <a:off x="5668575" y="5069442"/>
            <a:ext cx="413162" cy="413162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05A2E9E-6816-5F4B-9472-4133C6A577F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>
            <a:off x="5410109" y="3937575"/>
            <a:ext cx="6169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9948ED8-EF7C-EF48-9115-68BA27466526}"/>
              </a:ext>
            </a:extLst>
          </p:cNvPr>
          <p:cNvCxnSpPr>
            <a:cxnSpLocks/>
            <a:stCxn id="37" idx="6"/>
            <a:endCxn id="43" idx="1"/>
          </p:cNvCxnSpPr>
          <p:nvPr/>
        </p:nvCxnSpPr>
        <p:spPr>
          <a:xfrm flipV="1">
            <a:off x="4457657" y="4665776"/>
            <a:ext cx="156942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84C7A50-CF62-BB4F-A026-5824692540EC}"/>
              </a:ext>
            </a:extLst>
          </p:cNvPr>
          <p:cNvCxnSpPr>
            <a:cxnSpLocks/>
            <a:stCxn id="44" idx="5"/>
            <a:endCxn id="42" idx="0"/>
          </p:cNvCxnSpPr>
          <p:nvPr/>
        </p:nvCxnSpPr>
        <p:spPr>
          <a:xfrm>
            <a:off x="6021232" y="3471215"/>
            <a:ext cx="438730" cy="2000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E4D52F2-6794-1F4F-859F-1705A535E957}"/>
              </a:ext>
            </a:extLst>
          </p:cNvPr>
          <p:cNvCxnSpPr>
            <a:cxnSpLocks/>
            <a:stCxn id="45" idx="7"/>
            <a:endCxn id="43" idx="2"/>
          </p:cNvCxnSpPr>
          <p:nvPr/>
        </p:nvCxnSpPr>
        <p:spPr>
          <a:xfrm flipV="1">
            <a:off x="6021231" y="4932090"/>
            <a:ext cx="438731" cy="197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7FC80390-1D77-F24D-8D2C-EB9095D4C54D}"/>
              </a:ext>
            </a:extLst>
          </p:cNvPr>
          <p:cNvSpPr/>
          <p:nvPr/>
        </p:nvSpPr>
        <p:spPr>
          <a:xfrm>
            <a:off x="7509816" y="4153948"/>
            <a:ext cx="317310" cy="3017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7AA3D28B-7657-334F-B92E-170C4EE8C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8079" y="4203889"/>
            <a:ext cx="177824" cy="190526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F374B5A-7BE3-8642-8C6F-B99948542548}"/>
              </a:ext>
            </a:extLst>
          </p:cNvPr>
          <p:cNvCxnSpPr>
            <a:cxnSpLocks/>
            <a:stCxn id="42" idx="3"/>
            <a:endCxn id="50" idx="1"/>
          </p:cNvCxnSpPr>
          <p:nvPr/>
        </p:nvCxnSpPr>
        <p:spPr>
          <a:xfrm>
            <a:off x="6892840" y="3937575"/>
            <a:ext cx="616976" cy="367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158C7F1-160D-9C41-A0E5-27AC8CDCE6E8}"/>
              </a:ext>
            </a:extLst>
          </p:cNvPr>
          <p:cNvCxnSpPr>
            <a:cxnSpLocks/>
            <a:stCxn id="43" idx="3"/>
            <a:endCxn id="50" idx="1"/>
          </p:cNvCxnSpPr>
          <p:nvPr/>
        </p:nvCxnSpPr>
        <p:spPr>
          <a:xfrm flipV="1">
            <a:off x="6892840" y="4304845"/>
            <a:ext cx="616976" cy="360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41D9D312-B6C1-3048-B6B3-F42E7B75F37A}"/>
              </a:ext>
            </a:extLst>
          </p:cNvPr>
          <p:cNvSpPr/>
          <p:nvPr/>
        </p:nvSpPr>
        <p:spPr>
          <a:xfrm>
            <a:off x="8216917" y="4153948"/>
            <a:ext cx="721726" cy="3017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9260315-97CD-794A-A556-23F6AE17245E}"/>
              </a:ext>
            </a:extLst>
          </p:cNvPr>
          <p:cNvCxnSpPr>
            <a:cxnSpLocks/>
            <a:stCxn id="50" idx="3"/>
            <a:endCxn id="54" idx="1"/>
          </p:cNvCxnSpPr>
          <p:nvPr/>
        </p:nvCxnSpPr>
        <p:spPr>
          <a:xfrm>
            <a:off x="7827126" y="4304845"/>
            <a:ext cx="3897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260CD9FA-6FB2-2A43-BD97-C14150C80B9C}"/>
              </a:ext>
            </a:extLst>
          </p:cNvPr>
          <p:cNvSpPr/>
          <p:nvPr/>
        </p:nvSpPr>
        <p:spPr>
          <a:xfrm>
            <a:off x="6486280" y="3118559"/>
            <a:ext cx="413162" cy="413162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BDB8D9CF-BC64-3647-AF12-5B2258AFDE3A}"/>
              </a:ext>
            </a:extLst>
          </p:cNvPr>
          <p:cNvCxnSpPr>
            <a:cxnSpLocks/>
            <a:stCxn id="59" idx="5"/>
            <a:endCxn id="50" idx="1"/>
          </p:cNvCxnSpPr>
          <p:nvPr/>
        </p:nvCxnSpPr>
        <p:spPr>
          <a:xfrm>
            <a:off x="6838936" y="3471215"/>
            <a:ext cx="670880" cy="833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992A52A-07AD-B842-8432-DAD9FFF30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6860" y="3865025"/>
            <a:ext cx="266700" cy="20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B7F780-8792-C846-A316-321D8EAF9F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2968" y="4519725"/>
            <a:ext cx="571500" cy="29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62C101-202F-CE46-B998-5BE5FE5B26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18597" y="5160092"/>
            <a:ext cx="330200" cy="241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ACE28E-1114-314E-80E0-375B36D5B3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3047" y="3223378"/>
            <a:ext cx="241300" cy="241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C317DF0-D777-0647-8D61-0D97F09CD9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35277" y="3229728"/>
            <a:ext cx="127000" cy="2286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5467794-C7FA-B241-A858-B284AE81A78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78424" y="4184852"/>
            <a:ext cx="622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0670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for Naïve Recurrent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Naïve recurrent networks are implemented with a tanh RNN box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3E7FF4-D3BF-1241-BD91-15042B56CB35}"/>
              </a:ext>
            </a:extLst>
          </p:cNvPr>
          <p:cNvSpPr/>
          <p:nvPr/>
        </p:nvSpPr>
        <p:spPr>
          <a:xfrm>
            <a:off x="10279925" y="1808242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C3D4F5A-8775-6246-947D-00F33D67F650}"/>
              </a:ext>
            </a:extLst>
          </p:cNvPr>
          <p:cNvSpPr/>
          <p:nvPr/>
        </p:nvSpPr>
        <p:spPr>
          <a:xfrm>
            <a:off x="6247145" y="3104561"/>
            <a:ext cx="413162" cy="41316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9E362B8-B811-444D-B223-43665C4F8A6E}"/>
              </a:ext>
            </a:extLst>
          </p:cNvPr>
          <p:cNvSpPr/>
          <p:nvPr/>
        </p:nvSpPr>
        <p:spPr>
          <a:xfrm>
            <a:off x="7127869" y="3044827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Table Lookup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70A7356-3440-674A-BA9F-83A447B01E9A}"/>
              </a:ext>
            </a:extLst>
          </p:cNvPr>
          <p:cNvCxnSpPr>
            <a:stCxn id="34" idx="6"/>
            <a:endCxn id="35" idx="1"/>
          </p:cNvCxnSpPr>
          <p:nvPr/>
        </p:nvCxnSpPr>
        <p:spPr>
          <a:xfrm flipV="1">
            <a:off x="6660307" y="3311142"/>
            <a:ext cx="4675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BD256246-DD74-1A43-8F19-9C9B04CBE339}"/>
              </a:ext>
            </a:extLst>
          </p:cNvPr>
          <p:cNvSpPr/>
          <p:nvPr/>
        </p:nvSpPr>
        <p:spPr>
          <a:xfrm>
            <a:off x="8610600" y="3044827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MatMul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F01218C-970A-3143-9895-FA9ED80F8F5C}"/>
              </a:ext>
            </a:extLst>
          </p:cNvPr>
          <p:cNvSpPr/>
          <p:nvPr/>
        </p:nvSpPr>
        <p:spPr>
          <a:xfrm>
            <a:off x="8610600" y="3773028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MatMul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7A1D061-9862-C24D-A92E-097789E0D35F}"/>
              </a:ext>
            </a:extLst>
          </p:cNvPr>
          <p:cNvSpPr/>
          <p:nvPr/>
        </p:nvSpPr>
        <p:spPr>
          <a:xfrm>
            <a:off x="6649707" y="2201887"/>
            <a:ext cx="413162" cy="413162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F0AA720C-2DF9-9649-9283-DE64CE23B9D1}"/>
              </a:ext>
            </a:extLst>
          </p:cNvPr>
          <p:cNvSpPr/>
          <p:nvPr/>
        </p:nvSpPr>
        <p:spPr>
          <a:xfrm>
            <a:off x="6454391" y="5632668"/>
            <a:ext cx="413162" cy="413162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05A2E9E-6816-5F4B-9472-4133C6A577F4}"/>
              </a:ext>
            </a:extLst>
          </p:cNvPr>
          <p:cNvCxnSpPr>
            <a:cxnSpLocks/>
            <a:stCxn id="35" idx="3"/>
            <a:endCxn id="42" idx="1"/>
          </p:cNvCxnSpPr>
          <p:nvPr/>
        </p:nvCxnSpPr>
        <p:spPr>
          <a:xfrm>
            <a:off x="7993625" y="3311142"/>
            <a:ext cx="6169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9948ED8-EF7C-EF48-9115-68BA27466526}"/>
              </a:ext>
            </a:extLst>
          </p:cNvPr>
          <p:cNvCxnSpPr>
            <a:cxnSpLocks/>
            <a:stCxn id="65" idx="3"/>
            <a:endCxn id="43" idx="1"/>
          </p:cNvCxnSpPr>
          <p:nvPr/>
        </p:nvCxnSpPr>
        <p:spPr>
          <a:xfrm flipV="1">
            <a:off x="7994203" y="4039343"/>
            <a:ext cx="616397" cy="56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84C7A50-CF62-BB4F-A026-5824692540EC}"/>
              </a:ext>
            </a:extLst>
          </p:cNvPr>
          <p:cNvCxnSpPr>
            <a:cxnSpLocks/>
            <a:stCxn id="44" idx="5"/>
            <a:endCxn id="42" idx="0"/>
          </p:cNvCxnSpPr>
          <p:nvPr/>
        </p:nvCxnSpPr>
        <p:spPr>
          <a:xfrm>
            <a:off x="7002363" y="2554543"/>
            <a:ext cx="2041115" cy="490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E4D52F2-6794-1F4F-859F-1705A535E957}"/>
              </a:ext>
            </a:extLst>
          </p:cNvPr>
          <p:cNvCxnSpPr>
            <a:cxnSpLocks/>
            <a:stCxn id="45" idx="7"/>
            <a:endCxn id="43" idx="2"/>
          </p:cNvCxnSpPr>
          <p:nvPr/>
        </p:nvCxnSpPr>
        <p:spPr>
          <a:xfrm flipV="1">
            <a:off x="6807047" y="4305657"/>
            <a:ext cx="2236431" cy="13875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7FC80390-1D77-F24D-8D2C-EB9095D4C54D}"/>
              </a:ext>
            </a:extLst>
          </p:cNvPr>
          <p:cNvSpPr/>
          <p:nvPr/>
        </p:nvSpPr>
        <p:spPr>
          <a:xfrm>
            <a:off x="10093332" y="3527515"/>
            <a:ext cx="317310" cy="3017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7AA3D28B-7657-334F-B92E-170C4EE8C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1595" y="3577456"/>
            <a:ext cx="177824" cy="190526"/>
          </a:xfrm>
          <a:prstGeom prst="rect">
            <a:avLst/>
          </a:prstGeom>
        </p:spPr>
      </p:pic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F374B5A-7BE3-8642-8C6F-B99948542548}"/>
              </a:ext>
            </a:extLst>
          </p:cNvPr>
          <p:cNvCxnSpPr>
            <a:cxnSpLocks/>
            <a:stCxn id="42" idx="3"/>
            <a:endCxn id="50" idx="1"/>
          </p:cNvCxnSpPr>
          <p:nvPr/>
        </p:nvCxnSpPr>
        <p:spPr>
          <a:xfrm>
            <a:off x="9476356" y="3311142"/>
            <a:ext cx="616976" cy="367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158C7F1-160D-9C41-A0E5-27AC8CDCE6E8}"/>
              </a:ext>
            </a:extLst>
          </p:cNvPr>
          <p:cNvCxnSpPr>
            <a:cxnSpLocks/>
            <a:stCxn id="43" idx="3"/>
            <a:endCxn id="50" idx="1"/>
          </p:cNvCxnSpPr>
          <p:nvPr/>
        </p:nvCxnSpPr>
        <p:spPr>
          <a:xfrm flipV="1">
            <a:off x="9476356" y="3678412"/>
            <a:ext cx="616976" cy="360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41D9D312-B6C1-3048-B6B3-F42E7B75F37A}"/>
              </a:ext>
            </a:extLst>
          </p:cNvPr>
          <p:cNvSpPr/>
          <p:nvPr/>
        </p:nvSpPr>
        <p:spPr>
          <a:xfrm>
            <a:off x="10800433" y="3527515"/>
            <a:ext cx="721726" cy="3017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9260315-97CD-794A-A556-23F6AE17245E}"/>
              </a:ext>
            </a:extLst>
          </p:cNvPr>
          <p:cNvCxnSpPr>
            <a:cxnSpLocks/>
            <a:stCxn id="50" idx="3"/>
            <a:endCxn id="54" idx="1"/>
          </p:cNvCxnSpPr>
          <p:nvPr/>
        </p:nvCxnSpPr>
        <p:spPr>
          <a:xfrm>
            <a:off x="10410642" y="3678412"/>
            <a:ext cx="3897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992A52A-07AD-B842-8432-DAD9FFF30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0376" y="3238592"/>
            <a:ext cx="266700" cy="20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62C101-202F-CE46-B998-5BE5FE5B2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7353" y="5752584"/>
            <a:ext cx="330200" cy="241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ACE28E-1114-314E-80E0-375B36D5B3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178" y="2306706"/>
            <a:ext cx="241300" cy="241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5467794-C7FA-B241-A858-B284AE81A7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61940" y="3558419"/>
            <a:ext cx="622300" cy="228600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1A4D8C8D-46F4-954D-B18B-A73C1584EF75}"/>
              </a:ext>
            </a:extLst>
          </p:cNvPr>
          <p:cNvSpPr/>
          <p:nvPr/>
        </p:nvSpPr>
        <p:spPr>
          <a:xfrm>
            <a:off x="2481755" y="3471185"/>
            <a:ext cx="650596" cy="41316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C8EF003-D053-0E48-958D-5DB67B266FDA}"/>
              </a:ext>
            </a:extLst>
          </p:cNvPr>
          <p:cNvSpPr/>
          <p:nvPr/>
        </p:nvSpPr>
        <p:spPr>
          <a:xfrm>
            <a:off x="3599913" y="3411451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Table Lookup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6E54FF2-E3C4-DA42-8F6B-33E2E0E5912F}"/>
              </a:ext>
            </a:extLst>
          </p:cNvPr>
          <p:cNvCxnSpPr>
            <a:cxnSpLocks/>
            <a:stCxn id="33" idx="6"/>
            <a:endCxn id="38" idx="1"/>
          </p:cNvCxnSpPr>
          <p:nvPr/>
        </p:nvCxnSpPr>
        <p:spPr>
          <a:xfrm>
            <a:off x="3132351" y="3677766"/>
            <a:ext cx="4675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5D364408-1EE4-BC4B-9A23-EA42C5FEA991}"/>
              </a:ext>
            </a:extLst>
          </p:cNvPr>
          <p:cNvSpPr/>
          <p:nvPr/>
        </p:nvSpPr>
        <p:spPr>
          <a:xfrm>
            <a:off x="5082644" y="3411451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MatMul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1CE0239-5322-E043-82D9-DEB6EB6AD8C6}"/>
              </a:ext>
            </a:extLst>
          </p:cNvPr>
          <p:cNvSpPr/>
          <p:nvPr/>
        </p:nvSpPr>
        <p:spPr>
          <a:xfrm>
            <a:off x="5082644" y="4139652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MatMul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05963A1-A64E-3C43-83D7-0FF58FB3B0F4}"/>
              </a:ext>
            </a:extLst>
          </p:cNvPr>
          <p:cNvCxnSpPr>
            <a:cxnSpLocks/>
            <a:stCxn id="38" idx="3"/>
            <a:endCxn id="41" idx="1"/>
          </p:cNvCxnSpPr>
          <p:nvPr/>
        </p:nvCxnSpPr>
        <p:spPr>
          <a:xfrm>
            <a:off x="4465669" y="3677766"/>
            <a:ext cx="6169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C44399B-E9F9-534B-81BF-C4DBFCD111DE}"/>
              </a:ext>
            </a:extLst>
          </p:cNvPr>
          <p:cNvCxnSpPr>
            <a:cxnSpLocks/>
            <a:stCxn id="81" idx="3"/>
            <a:endCxn id="55" idx="1"/>
          </p:cNvCxnSpPr>
          <p:nvPr/>
        </p:nvCxnSpPr>
        <p:spPr>
          <a:xfrm>
            <a:off x="4466051" y="4405933"/>
            <a:ext cx="616593" cy="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3EEF4EFD-019B-4542-9C32-8AE4C1D0A7D9}"/>
              </a:ext>
            </a:extLst>
          </p:cNvPr>
          <p:cNvSpPr/>
          <p:nvPr/>
        </p:nvSpPr>
        <p:spPr>
          <a:xfrm>
            <a:off x="6565376" y="3894139"/>
            <a:ext cx="317310" cy="3017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6BD1892A-3080-474C-AAEE-3F51ECA9B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3639" y="3944080"/>
            <a:ext cx="177824" cy="190526"/>
          </a:xfrm>
          <a:prstGeom prst="rect">
            <a:avLst/>
          </a:prstGeom>
        </p:spPr>
      </p:pic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5E88BA1-FB41-F549-8FEA-059F5BF8446B}"/>
              </a:ext>
            </a:extLst>
          </p:cNvPr>
          <p:cNvCxnSpPr>
            <a:cxnSpLocks/>
            <a:stCxn id="41" idx="3"/>
            <a:endCxn id="61" idx="1"/>
          </p:cNvCxnSpPr>
          <p:nvPr/>
        </p:nvCxnSpPr>
        <p:spPr>
          <a:xfrm>
            <a:off x="5948400" y="3677766"/>
            <a:ext cx="616976" cy="367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15E6AFFB-938C-DF49-AAD2-0F8DDB579DA8}"/>
              </a:ext>
            </a:extLst>
          </p:cNvPr>
          <p:cNvCxnSpPr>
            <a:cxnSpLocks/>
            <a:stCxn id="55" idx="3"/>
            <a:endCxn id="61" idx="1"/>
          </p:cNvCxnSpPr>
          <p:nvPr/>
        </p:nvCxnSpPr>
        <p:spPr>
          <a:xfrm flipV="1">
            <a:off x="5948400" y="4045036"/>
            <a:ext cx="616976" cy="360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B72149EF-43F4-C448-94F6-55FA9D4D2B98}"/>
              </a:ext>
            </a:extLst>
          </p:cNvPr>
          <p:cNvSpPr/>
          <p:nvPr/>
        </p:nvSpPr>
        <p:spPr>
          <a:xfrm>
            <a:off x="7272477" y="3894139"/>
            <a:ext cx="721726" cy="3017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C22EAA7-8069-0843-BD10-7514678D5FCB}"/>
              </a:ext>
            </a:extLst>
          </p:cNvPr>
          <p:cNvCxnSpPr>
            <a:cxnSpLocks/>
            <a:stCxn id="61" idx="3"/>
            <a:endCxn id="65" idx="1"/>
          </p:cNvCxnSpPr>
          <p:nvPr/>
        </p:nvCxnSpPr>
        <p:spPr>
          <a:xfrm>
            <a:off x="6882686" y="4045036"/>
            <a:ext cx="3897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9" name="Picture 68">
            <a:extLst>
              <a:ext uri="{FF2B5EF4-FFF2-40B4-BE49-F238E27FC236}">
                <a16:creationId xmlns:a16="http://schemas.microsoft.com/office/drawing/2014/main" id="{E7F608E9-2278-144F-99DC-20DE8A051D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3984" y="3925043"/>
            <a:ext cx="622300" cy="228600"/>
          </a:xfrm>
          <a:prstGeom prst="rect">
            <a:avLst/>
          </a:prstGeom>
        </p:spPr>
      </p:pic>
      <p:sp>
        <p:nvSpPr>
          <p:cNvPr id="70" name="Oval 69">
            <a:extLst>
              <a:ext uri="{FF2B5EF4-FFF2-40B4-BE49-F238E27FC236}">
                <a16:creationId xmlns:a16="http://schemas.microsoft.com/office/drawing/2014/main" id="{96C92A9E-DA89-E94D-B3A5-452271EEA776}"/>
              </a:ext>
            </a:extLst>
          </p:cNvPr>
          <p:cNvSpPr/>
          <p:nvPr/>
        </p:nvSpPr>
        <p:spPr>
          <a:xfrm>
            <a:off x="-808963" y="3832082"/>
            <a:ext cx="413162" cy="413162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D12B125-BB07-2E48-B303-526CF6B4E847}"/>
              </a:ext>
            </a:extLst>
          </p:cNvPr>
          <p:cNvSpPr/>
          <p:nvPr/>
        </p:nvSpPr>
        <p:spPr>
          <a:xfrm>
            <a:off x="71761" y="3772348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Table Lookup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1E7216C0-4241-B544-B2F7-3AE05E0B4EB3}"/>
              </a:ext>
            </a:extLst>
          </p:cNvPr>
          <p:cNvCxnSpPr>
            <a:stCxn id="70" idx="6"/>
            <a:endCxn id="71" idx="1"/>
          </p:cNvCxnSpPr>
          <p:nvPr/>
        </p:nvCxnSpPr>
        <p:spPr>
          <a:xfrm flipV="1">
            <a:off x="-395801" y="4038663"/>
            <a:ext cx="4675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53C163FB-E250-824E-9FBC-06C821C44481}"/>
              </a:ext>
            </a:extLst>
          </p:cNvPr>
          <p:cNvSpPr/>
          <p:nvPr/>
        </p:nvSpPr>
        <p:spPr>
          <a:xfrm>
            <a:off x="1554492" y="3772348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MatMul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8B72E84-DB45-9A40-BB15-5EF9E760B696}"/>
              </a:ext>
            </a:extLst>
          </p:cNvPr>
          <p:cNvSpPr/>
          <p:nvPr/>
        </p:nvSpPr>
        <p:spPr>
          <a:xfrm>
            <a:off x="1554492" y="4500549"/>
            <a:ext cx="865756" cy="5326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MatMul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2C7C255-9DE4-BE4D-B4D6-FC8FBDEF6938}"/>
              </a:ext>
            </a:extLst>
          </p:cNvPr>
          <p:cNvCxnSpPr>
            <a:cxnSpLocks/>
            <a:stCxn id="71" idx="3"/>
            <a:endCxn id="73" idx="1"/>
          </p:cNvCxnSpPr>
          <p:nvPr/>
        </p:nvCxnSpPr>
        <p:spPr>
          <a:xfrm>
            <a:off x="937517" y="4038663"/>
            <a:ext cx="6169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2E2D225-38F5-3A4A-870F-161765B0C848}"/>
              </a:ext>
            </a:extLst>
          </p:cNvPr>
          <p:cNvCxnSpPr>
            <a:cxnSpLocks/>
            <a:stCxn id="87" idx="3"/>
            <a:endCxn id="74" idx="1"/>
          </p:cNvCxnSpPr>
          <p:nvPr/>
        </p:nvCxnSpPr>
        <p:spPr>
          <a:xfrm flipV="1">
            <a:off x="933016" y="4766864"/>
            <a:ext cx="621476" cy="133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1E39206E-7A4E-2148-A9C8-8FB4A11E29B3}"/>
              </a:ext>
            </a:extLst>
          </p:cNvPr>
          <p:cNvSpPr/>
          <p:nvPr/>
        </p:nvSpPr>
        <p:spPr>
          <a:xfrm>
            <a:off x="3037224" y="4255036"/>
            <a:ext cx="317310" cy="3017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31168ECA-26A7-F947-8A87-11195F6B9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487" y="4304977"/>
            <a:ext cx="177824" cy="190526"/>
          </a:xfrm>
          <a:prstGeom prst="rect">
            <a:avLst/>
          </a:prstGeom>
        </p:spPr>
      </p:pic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1072442E-6D35-0944-8824-35BE6CFA9B4A}"/>
              </a:ext>
            </a:extLst>
          </p:cNvPr>
          <p:cNvCxnSpPr>
            <a:cxnSpLocks/>
            <a:stCxn id="73" idx="3"/>
            <a:endCxn id="77" idx="1"/>
          </p:cNvCxnSpPr>
          <p:nvPr/>
        </p:nvCxnSpPr>
        <p:spPr>
          <a:xfrm>
            <a:off x="2420248" y="4038663"/>
            <a:ext cx="616976" cy="367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F532508-5A83-4A48-A289-1E2349559E91}"/>
              </a:ext>
            </a:extLst>
          </p:cNvPr>
          <p:cNvCxnSpPr>
            <a:cxnSpLocks/>
            <a:stCxn id="74" idx="3"/>
            <a:endCxn id="77" idx="1"/>
          </p:cNvCxnSpPr>
          <p:nvPr/>
        </p:nvCxnSpPr>
        <p:spPr>
          <a:xfrm flipV="1">
            <a:off x="2420248" y="4405933"/>
            <a:ext cx="616976" cy="360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8599A11C-7ADF-B14C-8C19-624B7AFB3854}"/>
              </a:ext>
            </a:extLst>
          </p:cNvPr>
          <p:cNvSpPr/>
          <p:nvPr/>
        </p:nvSpPr>
        <p:spPr>
          <a:xfrm>
            <a:off x="3744325" y="4255036"/>
            <a:ext cx="721726" cy="3017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4FE2A80B-33B5-7D4D-B175-E55AD0F27ABB}"/>
              </a:ext>
            </a:extLst>
          </p:cNvPr>
          <p:cNvCxnSpPr>
            <a:cxnSpLocks/>
            <a:stCxn id="77" idx="3"/>
            <a:endCxn id="81" idx="1"/>
          </p:cNvCxnSpPr>
          <p:nvPr/>
        </p:nvCxnSpPr>
        <p:spPr>
          <a:xfrm>
            <a:off x="3354534" y="4405933"/>
            <a:ext cx="3897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74ADA7FF-B671-F644-94E7-21B12C02B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5732" y="3966113"/>
            <a:ext cx="266700" cy="20320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13AE85CD-CE12-1B42-9230-9D76B5C41E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5832" y="4285940"/>
            <a:ext cx="622300" cy="228600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5E1ED123-DF62-2349-9C27-FE37E333FBB8}"/>
              </a:ext>
            </a:extLst>
          </p:cNvPr>
          <p:cNvSpPr/>
          <p:nvPr/>
        </p:nvSpPr>
        <p:spPr>
          <a:xfrm>
            <a:off x="-495811" y="4629345"/>
            <a:ext cx="317310" cy="3017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3E6097B8-2740-C244-BA1E-2A5FF3A28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27548" y="4679286"/>
            <a:ext cx="177824" cy="190526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A3F7FBA2-B43D-1647-81B0-5EDB6A8B74AC}"/>
              </a:ext>
            </a:extLst>
          </p:cNvPr>
          <p:cNvSpPr/>
          <p:nvPr/>
        </p:nvSpPr>
        <p:spPr>
          <a:xfrm>
            <a:off x="211290" y="4629345"/>
            <a:ext cx="721726" cy="3017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58AF52D0-57CF-7249-BF2F-77B475774BC4}"/>
              </a:ext>
            </a:extLst>
          </p:cNvPr>
          <p:cNvCxnSpPr>
            <a:cxnSpLocks/>
            <a:stCxn id="85" idx="3"/>
            <a:endCxn id="87" idx="1"/>
          </p:cNvCxnSpPr>
          <p:nvPr/>
        </p:nvCxnSpPr>
        <p:spPr>
          <a:xfrm>
            <a:off x="-178501" y="4780242"/>
            <a:ext cx="3897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E1B962E3-9A3C-B941-8981-A3D765C9EE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2797" y="4660249"/>
            <a:ext cx="622300" cy="228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5AB963B-C97C-FA48-B5B2-4A00292647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17246" y="3583151"/>
            <a:ext cx="584200" cy="203200"/>
          </a:xfrm>
          <a:prstGeom prst="rect">
            <a:avLst/>
          </a:prstGeom>
        </p:spPr>
      </p:pic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E9677A41-604C-DC4E-ACD5-25E14EE0100F}"/>
              </a:ext>
            </a:extLst>
          </p:cNvPr>
          <p:cNvCxnSpPr>
            <a:cxnSpLocks/>
            <a:stCxn id="45" idx="1"/>
            <a:endCxn id="55" idx="2"/>
          </p:cNvCxnSpPr>
          <p:nvPr/>
        </p:nvCxnSpPr>
        <p:spPr>
          <a:xfrm flipH="1" flipV="1">
            <a:off x="5515522" y="4672281"/>
            <a:ext cx="999375" cy="10208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C49BE06C-090E-C849-A0CC-87F013ED5C81}"/>
              </a:ext>
            </a:extLst>
          </p:cNvPr>
          <p:cNvCxnSpPr>
            <a:cxnSpLocks/>
            <a:stCxn id="45" idx="2"/>
            <a:endCxn id="74" idx="2"/>
          </p:cNvCxnSpPr>
          <p:nvPr/>
        </p:nvCxnSpPr>
        <p:spPr>
          <a:xfrm flipH="1" flipV="1">
            <a:off x="1987370" y="5033178"/>
            <a:ext cx="4467021" cy="8060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197A85EC-8BA7-DF47-85C2-1B0C0524118F}"/>
              </a:ext>
            </a:extLst>
          </p:cNvPr>
          <p:cNvCxnSpPr>
            <a:cxnSpLocks/>
            <a:stCxn id="44" idx="4"/>
            <a:endCxn id="41" idx="0"/>
          </p:cNvCxnSpPr>
          <p:nvPr/>
        </p:nvCxnSpPr>
        <p:spPr>
          <a:xfrm flipH="1">
            <a:off x="5515522" y="2615049"/>
            <a:ext cx="1340766" cy="796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58EBE9F0-0C7E-6F4B-AA56-B9A57CC33F1B}"/>
              </a:ext>
            </a:extLst>
          </p:cNvPr>
          <p:cNvCxnSpPr>
            <a:cxnSpLocks/>
            <a:stCxn id="44" idx="2"/>
            <a:endCxn id="73" idx="0"/>
          </p:cNvCxnSpPr>
          <p:nvPr/>
        </p:nvCxnSpPr>
        <p:spPr>
          <a:xfrm flipH="1">
            <a:off x="1987370" y="2408468"/>
            <a:ext cx="4662337" cy="1363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46435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for Naïve Recurrent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Naïve recurrent networks are implemented with a tanh RNN box</a:t>
            </a:r>
          </a:p>
          <a:p>
            <a:r>
              <a:rPr lang="en-US" dirty="0"/>
              <a:t>The gradient of the loss </a:t>
            </a:r>
            <a:r>
              <a:rPr lang="en-US" dirty="0" err="1"/>
              <a:t>w.r.t</a:t>
            </a:r>
            <a:r>
              <a:rPr lang="en-US" dirty="0"/>
              <a:t>. the (flattened) weight matrix W is then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                      , where       is a copy of      used at time   .</a:t>
            </a:r>
          </a:p>
          <a:p>
            <a:endParaRPr lang="en-US" dirty="0"/>
          </a:p>
          <a:p>
            <a:r>
              <a:rPr lang="en-US" dirty="0"/>
              <a:t>Consider                        for simplicity, and expand it as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chain of temporal derivatives shows up.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3E7FF4-D3BF-1241-BD91-15042B56CB35}"/>
              </a:ext>
            </a:extLst>
          </p:cNvPr>
          <p:cNvSpPr/>
          <p:nvPr/>
        </p:nvSpPr>
        <p:spPr>
          <a:xfrm>
            <a:off x="10279925" y="1808242"/>
            <a:ext cx="667015" cy="4017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89976E-3415-144D-B608-EFC303B38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891" y="2816915"/>
            <a:ext cx="2286000" cy="939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6A6C463-653E-5A48-B2A9-220C33910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0023" y="3205080"/>
            <a:ext cx="381000" cy="279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CEC1229-9F71-744C-83B8-A75EA0BF1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170" y="3200067"/>
            <a:ext cx="330200" cy="241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1A1C965-7285-D046-8977-1811EFC8DA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7028" y="3212767"/>
            <a:ext cx="101600" cy="2159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849E762-F907-C646-B817-117A422985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8020" y="4220744"/>
            <a:ext cx="1778000" cy="3175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7E2FC05-8C52-F442-9974-D4513AC165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34903" y="4220744"/>
            <a:ext cx="5600700" cy="1562100"/>
          </a:xfrm>
          <a:prstGeom prst="rect">
            <a:avLst/>
          </a:prstGeom>
        </p:spPr>
      </p:pic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C64F2605-5865-0F4F-A8D2-6DA06B45FFB9}"/>
              </a:ext>
            </a:extLst>
          </p:cNvPr>
          <p:cNvSpPr/>
          <p:nvPr/>
        </p:nvSpPr>
        <p:spPr>
          <a:xfrm>
            <a:off x="6317339" y="4625783"/>
            <a:ext cx="2622124" cy="692176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FC2F6F38-E1D8-9D48-8A35-B9223A3F479D}"/>
              </a:ext>
            </a:extLst>
          </p:cNvPr>
          <p:cNvSpPr/>
          <p:nvPr/>
        </p:nvSpPr>
        <p:spPr>
          <a:xfrm>
            <a:off x="1431758" y="5667851"/>
            <a:ext cx="4102768" cy="46825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17FC641-82AC-C847-88B8-EC254C782D76}"/>
              </a:ext>
            </a:extLst>
          </p:cNvPr>
          <p:cNvCxnSpPr>
            <a:stCxn id="95" idx="0"/>
            <a:endCxn id="94" idx="2"/>
          </p:cNvCxnSpPr>
          <p:nvPr/>
        </p:nvCxnSpPr>
        <p:spPr>
          <a:xfrm flipV="1">
            <a:off x="3483142" y="5317959"/>
            <a:ext cx="4145259" cy="34989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08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for Naïve Recurrent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8419"/>
            <a:ext cx="10515600" cy="4895850"/>
          </a:xfrm>
        </p:spPr>
        <p:txBody>
          <a:bodyPr/>
          <a:lstStyle/>
          <a:p>
            <a:r>
              <a:rPr lang="en-US" dirty="0"/>
              <a:t>A chain of temporal derivatives shows up.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does one-step temporal derivative look like?*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where                                     .</a:t>
            </a:r>
          </a:p>
          <a:p>
            <a:r>
              <a:rPr lang="en-US" dirty="0"/>
              <a:t>Then,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38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7E2FC05-8C52-F442-9974-D4513AC16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650" y="1466414"/>
            <a:ext cx="5600700" cy="1562100"/>
          </a:xfrm>
          <a:prstGeom prst="rect">
            <a:avLst/>
          </a:prstGeom>
        </p:spPr>
      </p:pic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C64F2605-5865-0F4F-A8D2-6DA06B45FFB9}"/>
              </a:ext>
            </a:extLst>
          </p:cNvPr>
          <p:cNvSpPr/>
          <p:nvPr/>
        </p:nvSpPr>
        <p:spPr>
          <a:xfrm>
            <a:off x="5102149" y="1886927"/>
            <a:ext cx="2622124" cy="692176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9F3333-662F-A04D-9AA8-5763ACF2D60F}"/>
              </a:ext>
            </a:extLst>
          </p:cNvPr>
          <p:cNvSpPr txBox="1"/>
          <p:nvPr/>
        </p:nvSpPr>
        <p:spPr>
          <a:xfrm>
            <a:off x="6786570" y="6538912"/>
            <a:ext cx="599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I really wish I haven’t messed up here with a transpose…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982404-A6CF-E44C-A765-4A57B2A09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650" y="3955035"/>
            <a:ext cx="4013200" cy="419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B350B0-33AF-FA43-AD3D-3D734A353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3933" y="4623464"/>
            <a:ext cx="3111500" cy="330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7BE4FD-3194-3741-81DD-F1677A10E9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7761" y="5300656"/>
            <a:ext cx="8470900" cy="939800"/>
          </a:xfrm>
          <a:prstGeom prst="rect">
            <a:avLst/>
          </a:prstGeom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5458518-579B-984A-8E5A-541934A6824D}"/>
              </a:ext>
            </a:extLst>
          </p:cNvPr>
          <p:cNvSpPr/>
          <p:nvPr/>
        </p:nvSpPr>
        <p:spPr>
          <a:xfrm>
            <a:off x="7068045" y="5149757"/>
            <a:ext cx="3652092" cy="1166821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51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2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for Naïve Recurrent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8419"/>
            <a:ext cx="10515600" cy="4895850"/>
          </a:xfrm>
        </p:spPr>
        <p:txBody>
          <a:bodyPr/>
          <a:lstStyle/>
          <a:p>
            <a:r>
              <a:rPr lang="en-US" dirty="0"/>
              <a:t>The n-step temporal derivative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few notes</a:t>
            </a:r>
          </a:p>
          <a:p>
            <a:pPr lvl="1"/>
            <a:r>
              <a:rPr lang="en-US" dirty="0"/>
              <a:t>       is a square matrix</a:t>
            </a:r>
          </a:p>
          <a:p>
            <a:pPr lvl="1"/>
            <a:r>
              <a:rPr lang="en-US" dirty="0"/>
              <a:t> </a:t>
            </a:r>
          </a:p>
          <a:p>
            <a:r>
              <a:rPr lang="en-US" dirty="0"/>
              <a:t>Consequence: vanishing gradient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7BE4FD-3194-3741-81DD-F1677A10E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572" y="1933668"/>
            <a:ext cx="8470900" cy="939800"/>
          </a:xfrm>
          <a:prstGeom prst="rect">
            <a:avLst/>
          </a:prstGeom>
        </p:spPr>
      </p:pic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5458518-579B-984A-8E5A-541934A6824D}"/>
              </a:ext>
            </a:extLst>
          </p:cNvPr>
          <p:cNvSpPr/>
          <p:nvPr/>
        </p:nvSpPr>
        <p:spPr>
          <a:xfrm>
            <a:off x="6995856" y="1782769"/>
            <a:ext cx="3652092" cy="1166821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40F5CCB-A53B-3545-A629-6CA19E588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265" y="3016779"/>
            <a:ext cx="4319870" cy="323990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BC5DB35-5C02-2146-99F9-5FF84F9BEE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0410" y="3799678"/>
            <a:ext cx="2286000" cy="355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68A25BD-E7AC-FD4E-BEB2-BDA058C017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0410" y="3420713"/>
            <a:ext cx="330200" cy="241300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0958F3E-5598-9C49-A65C-F7008A59AEC8}"/>
              </a:ext>
            </a:extLst>
          </p:cNvPr>
          <p:cNvSpPr/>
          <p:nvPr/>
        </p:nvSpPr>
        <p:spPr>
          <a:xfrm>
            <a:off x="5686316" y="4662358"/>
            <a:ext cx="1701074" cy="1166821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2B15410-2017-0041-81FA-E728879F5E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4210" y="4756819"/>
            <a:ext cx="5638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35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9721-84CA-694C-B576-54DD9CB6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Autoregressive language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A3A0D-4679-0545-8BB9-22D5BA1FC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6809"/>
            <a:ext cx="10515600" cy="4351338"/>
          </a:xfrm>
        </p:spPr>
        <p:txBody>
          <a:bodyPr/>
          <a:lstStyle/>
          <a:p>
            <a:r>
              <a:rPr lang="en-US" dirty="0"/>
              <a:t>Autoregressive sequence modelling</a:t>
            </a:r>
          </a:p>
          <a:p>
            <a:pPr lvl="1"/>
            <a:r>
              <a:rPr lang="en-US" dirty="0"/>
              <a:t>The distribution over the next token is based on all the previous tokens.</a:t>
            </a:r>
          </a:p>
          <a:p>
            <a:pPr lvl="1"/>
            <a:endParaRPr lang="en-US" dirty="0"/>
          </a:p>
          <a:p>
            <a:r>
              <a:rPr lang="en-US" dirty="0"/>
              <a:t>Each conditional is a sentence classifier: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3F17F-6809-E14B-827D-7F44A971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A3FB93-8818-6245-AD00-4B74E5CAE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566" y="2418949"/>
            <a:ext cx="6045200" cy="3302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98D32C5-7895-EE43-B038-308939AB004C}"/>
              </a:ext>
            </a:extLst>
          </p:cNvPr>
          <p:cNvSpPr/>
          <p:nvPr/>
        </p:nvSpPr>
        <p:spPr>
          <a:xfrm>
            <a:off x="2521086" y="335197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A89EF0-FF71-8541-B5D6-5996D62C1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874" y="3473862"/>
            <a:ext cx="279400" cy="20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6074B5-D1AA-EC4C-AC5D-56AB64B2D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174" y="4168697"/>
            <a:ext cx="292100" cy="203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2D34CC-036A-BF44-88FF-CBE31269BD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0199" y="4725314"/>
            <a:ext cx="38100" cy="2921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368EE2E-2580-2E43-AE24-9DEA1F8C5B84}"/>
              </a:ext>
            </a:extLst>
          </p:cNvPr>
          <p:cNvSpPr/>
          <p:nvPr/>
        </p:nvSpPr>
        <p:spPr>
          <a:xfrm>
            <a:off x="2504846" y="404666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1955690-39C5-9C49-A233-C28A90B652FF}"/>
              </a:ext>
            </a:extLst>
          </p:cNvPr>
          <p:cNvSpPr/>
          <p:nvPr/>
        </p:nvSpPr>
        <p:spPr>
          <a:xfrm>
            <a:off x="2493174" y="5254376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30ED6E-A45E-8A4A-B4D3-9F9F143B4772}"/>
              </a:ext>
            </a:extLst>
          </p:cNvPr>
          <p:cNvSpPr/>
          <p:nvPr/>
        </p:nvSpPr>
        <p:spPr>
          <a:xfrm>
            <a:off x="3473887" y="3287352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352288B-3DA8-0B4C-80DC-E8C3A437F459}"/>
              </a:ext>
            </a:extLst>
          </p:cNvPr>
          <p:cNvSpPr/>
          <p:nvPr/>
        </p:nvSpPr>
        <p:spPr>
          <a:xfrm>
            <a:off x="3464071" y="3982044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4D29D61-6771-8049-820D-25783A65B090}"/>
              </a:ext>
            </a:extLst>
          </p:cNvPr>
          <p:cNvSpPr/>
          <p:nvPr/>
        </p:nvSpPr>
        <p:spPr>
          <a:xfrm>
            <a:off x="3429116" y="5206501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0B8EC14-36FB-4A4D-A72D-FC799D7D6EDD}"/>
              </a:ext>
            </a:extLst>
          </p:cNvPr>
          <p:cNvSpPr/>
          <p:nvPr/>
        </p:nvSpPr>
        <p:spPr>
          <a:xfrm>
            <a:off x="3017096" y="6175008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4B4E908-E53D-7A44-BF61-DAD50EAF09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5483" y="6276202"/>
            <a:ext cx="330200" cy="241300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DDF8856-B6BB-5546-AA82-13EBA8222934}"/>
              </a:ext>
            </a:extLst>
          </p:cNvPr>
          <p:cNvCxnSpPr>
            <a:stCxn id="7" idx="6"/>
            <a:endCxn id="14" idx="1"/>
          </p:cNvCxnSpPr>
          <p:nvPr/>
        </p:nvCxnSpPr>
        <p:spPr>
          <a:xfrm flipV="1">
            <a:off x="2968061" y="3575462"/>
            <a:ext cx="50582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C4525C2-650F-1A4E-994B-3707A46CC4FE}"/>
              </a:ext>
            </a:extLst>
          </p:cNvPr>
          <p:cNvCxnSpPr>
            <a:cxnSpLocks/>
            <a:stCxn id="12" idx="6"/>
            <a:endCxn id="15" idx="1"/>
          </p:cNvCxnSpPr>
          <p:nvPr/>
        </p:nvCxnSpPr>
        <p:spPr>
          <a:xfrm flipV="1">
            <a:off x="2951821" y="4270154"/>
            <a:ext cx="5122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383B98A-9124-7C4B-8B39-C0F2EC6AD215}"/>
              </a:ext>
            </a:extLst>
          </p:cNvPr>
          <p:cNvCxnSpPr>
            <a:cxnSpLocks/>
            <a:stCxn id="13" idx="6"/>
            <a:endCxn id="16" idx="1"/>
          </p:cNvCxnSpPr>
          <p:nvPr/>
        </p:nvCxnSpPr>
        <p:spPr>
          <a:xfrm>
            <a:off x="2940149" y="5477864"/>
            <a:ext cx="488967" cy="16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6325B2A7-B8B5-6D42-83B4-D520C3101381}"/>
              </a:ext>
            </a:extLst>
          </p:cNvPr>
          <p:cNvCxnSpPr>
            <a:cxnSpLocks/>
            <a:stCxn id="17" idx="0"/>
            <a:endCxn id="16" idx="1"/>
          </p:cNvCxnSpPr>
          <p:nvPr/>
        </p:nvCxnSpPr>
        <p:spPr>
          <a:xfrm rot="5400000" flipH="1" flipV="1">
            <a:off x="2994652" y="5740544"/>
            <a:ext cx="680397" cy="18853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2CE4701D-D0CA-AF42-A43D-36B8635674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52474" y="5392126"/>
            <a:ext cx="584200" cy="2032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55A99C7D-FFF7-9744-9082-21C10621637F}"/>
              </a:ext>
            </a:extLst>
          </p:cNvPr>
          <p:cNvSpPr/>
          <p:nvPr/>
        </p:nvSpPr>
        <p:spPr>
          <a:xfrm rot="5400000">
            <a:off x="4029233" y="4129669"/>
            <a:ext cx="2495368" cy="8107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Sentence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Representation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Extractor*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54651F-1F79-774B-A00C-A69E8511983C}"/>
              </a:ext>
            </a:extLst>
          </p:cNvPr>
          <p:cNvSpPr txBox="1"/>
          <p:nvPr/>
        </p:nvSpPr>
        <p:spPr>
          <a:xfrm>
            <a:off x="9491240" y="6536809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See Lecture 2.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E8C51B3-9C98-9D43-A506-BCAC41A35CE2}"/>
              </a:ext>
            </a:extLst>
          </p:cNvPr>
          <p:cNvCxnSpPr>
            <a:stCxn id="14" idx="3"/>
          </p:cNvCxnSpPr>
          <p:nvPr/>
        </p:nvCxnSpPr>
        <p:spPr>
          <a:xfrm flipV="1">
            <a:off x="4410495" y="3575461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36AE11C-64F3-0E48-A076-4B9CAE7F112D}"/>
              </a:ext>
            </a:extLst>
          </p:cNvPr>
          <p:cNvCxnSpPr/>
          <p:nvPr/>
        </p:nvCxnSpPr>
        <p:spPr>
          <a:xfrm flipV="1">
            <a:off x="4388110" y="4270152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929D8EB-21E8-B24D-ABA4-FA8BB0DCD6AD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4365724" y="5494611"/>
            <a:ext cx="522485" cy="5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94702E2-1299-6E4A-B9DA-908A7F66D78A}"/>
              </a:ext>
            </a:extLst>
          </p:cNvPr>
          <p:cNvSpPr/>
          <p:nvPr/>
        </p:nvSpPr>
        <p:spPr>
          <a:xfrm>
            <a:off x="8089160" y="4332443"/>
            <a:ext cx="1402080" cy="109230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 w="222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8D23553-6EA4-324F-81A2-2B9B09C05264}"/>
              </a:ext>
            </a:extLst>
          </p:cNvPr>
          <p:cNvSpPr/>
          <p:nvPr/>
        </p:nvSpPr>
        <p:spPr>
          <a:xfrm>
            <a:off x="6317194" y="4218305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385447F-4EED-AD47-B12E-B465E785E449}"/>
              </a:ext>
            </a:extLst>
          </p:cNvPr>
          <p:cNvSpPr/>
          <p:nvPr/>
        </p:nvSpPr>
        <p:spPr>
          <a:xfrm>
            <a:off x="8226320" y="4430926"/>
            <a:ext cx="533525" cy="229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BEC449E-F9A7-B34A-BFAE-2401AF83F30A}"/>
              </a:ext>
            </a:extLst>
          </p:cNvPr>
          <p:cNvCxnSpPr>
            <a:cxnSpLocks/>
            <a:stCxn id="33" idx="3"/>
            <a:endCxn id="34" idx="1"/>
          </p:cNvCxnSpPr>
          <p:nvPr/>
        </p:nvCxnSpPr>
        <p:spPr>
          <a:xfrm>
            <a:off x="7699428" y="4530637"/>
            <a:ext cx="526892" cy="1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BEB8A99C-B18A-EC40-9593-89EAC61BA3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00524" y="4464816"/>
            <a:ext cx="381000" cy="1778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04F0A04-9E90-8F40-825C-4A5BABD21E39}"/>
              </a:ext>
            </a:extLst>
          </p:cNvPr>
          <p:cNvSpPr/>
          <p:nvPr/>
        </p:nvSpPr>
        <p:spPr>
          <a:xfrm>
            <a:off x="9088636" y="5014709"/>
            <a:ext cx="320351" cy="332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9B86C463-6B39-A746-B67A-686DF09B83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34116" y="5062260"/>
            <a:ext cx="229390" cy="237583"/>
          </a:xfrm>
          <a:prstGeom prst="rect">
            <a:avLst/>
          </a:prstGeom>
        </p:spPr>
      </p:pic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F2E2C23F-EE7F-8342-96A6-956937A254F8}"/>
              </a:ext>
            </a:extLst>
          </p:cNvPr>
          <p:cNvCxnSpPr>
            <a:stCxn id="34" idx="2"/>
            <a:endCxn id="37" idx="1"/>
          </p:cNvCxnSpPr>
          <p:nvPr/>
        </p:nvCxnSpPr>
        <p:spPr>
          <a:xfrm rot="16200000" flipH="1">
            <a:off x="8530484" y="4622899"/>
            <a:ext cx="520751" cy="5955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EC0C7137-CC59-DA49-8C1F-53858164D9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59911" y="4464816"/>
            <a:ext cx="177800" cy="15240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0075F1C9-A32B-E448-84EE-3FA9241984DE}"/>
              </a:ext>
            </a:extLst>
          </p:cNvPr>
          <p:cNvSpPr/>
          <p:nvPr/>
        </p:nvSpPr>
        <p:spPr>
          <a:xfrm>
            <a:off x="9097344" y="4432422"/>
            <a:ext cx="315520" cy="2264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BC57B5E-D94C-1B44-8BD0-06E133E2A5B0}"/>
              </a:ext>
            </a:extLst>
          </p:cNvPr>
          <p:cNvCxnSpPr>
            <a:cxnSpLocks/>
            <a:stCxn id="34" idx="3"/>
            <a:endCxn id="41" idx="1"/>
          </p:cNvCxnSpPr>
          <p:nvPr/>
        </p:nvCxnSpPr>
        <p:spPr>
          <a:xfrm>
            <a:off x="8759845" y="4545614"/>
            <a:ext cx="337499" cy="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3A4A7B0-9B44-1C46-909D-B41F67257F2D}"/>
              </a:ext>
            </a:extLst>
          </p:cNvPr>
          <p:cNvCxnSpPr>
            <a:cxnSpLocks/>
            <a:stCxn id="37" idx="0"/>
            <a:endCxn id="41" idx="2"/>
          </p:cNvCxnSpPr>
          <p:nvPr/>
        </p:nvCxnSpPr>
        <p:spPr>
          <a:xfrm flipV="1">
            <a:off x="9248812" y="4658845"/>
            <a:ext cx="6292" cy="35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232E3A95-1479-F945-AD6A-C375E77D2101}"/>
              </a:ext>
            </a:extLst>
          </p:cNvPr>
          <p:cNvSpPr/>
          <p:nvPr/>
        </p:nvSpPr>
        <p:spPr>
          <a:xfrm rot="5400000">
            <a:off x="4598672" y="4379192"/>
            <a:ext cx="2495368" cy="311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Average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CE302E0-63B9-3546-B558-D52B486A665E}"/>
              </a:ext>
            </a:extLst>
          </p:cNvPr>
          <p:cNvCxnSpPr>
            <a:cxnSpLocks/>
            <a:stCxn id="45" idx="0"/>
            <a:endCxn id="33" idx="1"/>
          </p:cNvCxnSpPr>
          <p:nvPr/>
        </p:nvCxnSpPr>
        <p:spPr>
          <a:xfrm flipV="1">
            <a:off x="6002200" y="4530637"/>
            <a:ext cx="314994" cy="4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BB9C59AE-2034-284E-BBBA-4674B27F9B61}"/>
              </a:ext>
            </a:extLst>
          </p:cNvPr>
          <p:cNvSpPr/>
          <p:nvPr/>
        </p:nvSpPr>
        <p:spPr>
          <a:xfrm>
            <a:off x="5690512" y="6203851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09673B7-751D-1348-824B-79B58B167D07}"/>
              </a:ext>
            </a:extLst>
          </p:cNvPr>
          <p:cNvCxnSpPr>
            <a:cxnSpLocks/>
            <a:stCxn id="47" idx="7"/>
            <a:endCxn id="33" idx="2"/>
          </p:cNvCxnSpPr>
          <p:nvPr/>
        </p:nvCxnSpPr>
        <p:spPr>
          <a:xfrm flipV="1">
            <a:off x="6072029" y="4842969"/>
            <a:ext cx="936282" cy="1426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6CCA4166-99B0-4945-B50D-85CE773A386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44149" y="6307937"/>
            <a:ext cx="139700" cy="22860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BCCDF719-B85D-EA4E-BE63-2956F0B092A5}"/>
              </a:ext>
            </a:extLst>
          </p:cNvPr>
          <p:cNvSpPr txBox="1"/>
          <p:nvPr/>
        </p:nvSpPr>
        <p:spPr>
          <a:xfrm>
            <a:off x="8254505" y="4002565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Softmax</a:t>
            </a:r>
            <a:endParaRPr lang="en-US" dirty="0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C3F20D91-4765-A14E-A016-F46433F9EA87}"/>
              </a:ext>
            </a:extLst>
          </p:cNvPr>
          <p:cNvSpPr/>
          <p:nvPr/>
        </p:nvSpPr>
        <p:spPr>
          <a:xfrm>
            <a:off x="5036895" y="2361357"/>
            <a:ext cx="2662533" cy="474833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53A16F0E-02A4-CF4E-A17B-DCCB867174E3}"/>
              </a:ext>
            </a:extLst>
          </p:cNvPr>
          <p:cNvSpPr/>
          <p:nvPr/>
        </p:nvSpPr>
        <p:spPr>
          <a:xfrm>
            <a:off x="1056412" y="2765896"/>
            <a:ext cx="2417475" cy="423862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5880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Backpropagation for Naïve Recurrent Network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The norm of the n-step temporal derivative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Let’s consider a scalar      for intuition:</a:t>
            </a:r>
          </a:p>
          <a:p>
            <a:pPr lvl="1"/>
            <a:r>
              <a:rPr lang="en-US"/>
              <a:t>If W &gt; 1, (the upperbound of) the norm blows up → exploding gradient</a:t>
            </a:r>
          </a:p>
          <a:p>
            <a:pPr lvl="1"/>
            <a:r>
              <a:rPr lang="en-US"/>
              <a:t>If W &lt; 1, (the upperbound of) the norm shrinks to zeros → vanishing gradient</a:t>
            </a:r>
          </a:p>
          <a:p>
            <a:r>
              <a:rPr lang="en-US"/>
              <a:t>With a (square) matrix W:</a:t>
            </a:r>
          </a:p>
          <a:p>
            <a:pPr lvl="1"/>
            <a:r>
              <a:rPr lang="en-US"/>
              <a:t>If the largest eigenvalue of W &gt; 1, exploding gradient</a:t>
            </a:r>
          </a:p>
          <a:p>
            <a:pPr lvl="1"/>
            <a:r>
              <a:rPr lang="en-US"/>
              <a:t>If the largest eigenvalue of W &lt; 1, vanishing gradient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0958F3E-5598-9C49-A65C-F7008A59AEC8}"/>
              </a:ext>
            </a:extLst>
          </p:cNvPr>
          <p:cNvSpPr/>
          <p:nvPr/>
        </p:nvSpPr>
        <p:spPr>
          <a:xfrm>
            <a:off x="7232108" y="2232082"/>
            <a:ext cx="1647197" cy="1166821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9C182C-A59B-EF49-AD6A-5A269D6F4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5168" y="3781665"/>
            <a:ext cx="330200" cy="241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4D2DEE9-F344-834D-8541-D99651229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158" y="2326439"/>
            <a:ext cx="5638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73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438E7-3E07-6A4A-B251-BE680A669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for Naïve Recurrent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276-16E7-2E4F-A1BE-DF0F0DA8F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norm of the n-step temporal derivative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fundamental issue of deep learning </a:t>
            </a:r>
            <a:r>
              <a:rPr lang="en-US" sz="2400" dirty="0"/>
              <a:t>[</a:t>
            </a:r>
            <a:r>
              <a:rPr lang="en-US" sz="2400" dirty="0" err="1"/>
              <a:t>Hochreiter</a:t>
            </a:r>
            <a:r>
              <a:rPr lang="en-US" sz="2400" dirty="0"/>
              <a:t>, 1992; </a:t>
            </a:r>
            <a:r>
              <a:rPr lang="en-US" sz="2400" dirty="0" err="1"/>
              <a:t>Bengio</a:t>
            </a:r>
            <a:r>
              <a:rPr lang="en-US" sz="2400" dirty="0"/>
              <a:t> et al., 1994]</a:t>
            </a:r>
            <a:endParaRPr lang="en-US" dirty="0"/>
          </a:p>
          <a:p>
            <a:r>
              <a:rPr lang="en-US" dirty="0"/>
              <a:t>A similar phenomenon happens with a feedforward network:</a:t>
            </a:r>
          </a:p>
          <a:p>
            <a:pPr lvl="1"/>
            <a:r>
              <a:rPr lang="en-US" dirty="0"/>
              <a:t>As W’s are not shared, exploding gradient less likely: they are not axes-aligned.</a:t>
            </a:r>
          </a:p>
          <a:p>
            <a:pPr lvl="1"/>
            <a:r>
              <a:rPr lang="en-US" dirty="0"/>
              <a:t>Vanishing gradient however can easily happen: though, it is more due to the bounded derivative of activation functions.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8F5ED1-9979-EC46-A6CE-551098459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0958F3E-5598-9C49-A65C-F7008A59AEC8}"/>
              </a:ext>
            </a:extLst>
          </p:cNvPr>
          <p:cNvSpPr/>
          <p:nvPr/>
        </p:nvSpPr>
        <p:spPr>
          <a:xfrm>
            <a:off x="7232109" y="2232078"/>
            <a:ext cx="1562976" cy="1166821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DE4005-25A1-D043-96D8-20051D63B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032" y="2326440"/>
            <a:ext cx="5638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646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D9D04-0DD8-2C48-8E4B-8C9A523A3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Exploding gradient is not an issue (in practice)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AA4B5-E1F9-C747-AF2E-D50AF21F0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Exploding gradient turned out to be a non-issue</a:t>
            </a:r>
          </a:p>
          <a:p>
            <a:pPr lvl="1"/>
            <a:r>
              <a:rPr lang="en-US" dirty="0"/>
              <a:t>“One difficulty when training LSTM with the full gradient is that the derivatives sometimes become excessively large … all the experiments in this paper clipped the derivative of the loss with respect to the network inputs to the LSTM layers ...</a:t>
            </a:r>
            <a:r>
              <a:rPr lang="en-US" baseline="30000" dirty="0"/>
              <a:t>1</a:t>
            </a:r>
            <a:r>
              <a:rPr lang="en-US" dirty="0"/>
              <a:t>”</a:t>
            </a:r>
            <a:br>
              <a:rPr lang="en-US" dirty="0"/>
            </a:br>
            <a:r>
              <a:rPr lang="en-US" baseline="30000" dirty="0"/>
              <a:t>1</a:t>
            </a:r>
            <a:r>
              <a:rPr lang="en-US" dirty="0"/>
              <a:t> “In fact this technique was used in all my previous papers on LSTM, and in my publicly available LSTM code, but I forgot to mention it anywhere—</a:t>
            </a:r>
            <a:r>
              <a:rPr lang="en-US" i="1" dirty="0" err="1"/>
              <a:t>mea</a:t>
            </a:r>
            <a:r>
              <a:rPr lang="en-US" i="1" dirty="0"/>
              <a:t> culpa</a:t>
            </a:r>
            <a:r>
              <a:rPr lang="en-US" dirty="0"/>
              <a:t>.”</a:t>
            </a:r>
            <a:br>
              <a:rPr lang="en-US" dirty="0"/>
            </a:br>
            <a:r>
              <a:rPr lang="en-US" dirty="0"/>
              <a:t>(Graves, 2013)</a:t>
            </a:r>
          </a:p>
          <a:p>
            <a:pPr lvl="1"/>
            <a:r>
              <a:rPr lang="en-US" dirty="0"/>
              <a:t>“A simple solution to the exploding gradient problem is to truncate values of the gradients. In my experiments, I did limit maximum size of gradients of errors that get accumulated in the hidden neurons to be in a range &lt; −15; 15 &gt;.”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Mikolov</a:t>
            </a:r>
            <a:r>
              <a:rPr lang="en-US" dirty="0"/>
              <a:t>, 2012)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CDCC8F-2C39-4045-A8EF-42F6477A5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66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D9D04-0DD8-2C48-8E4B-8C9A523A3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Exploding gradient is not an issue (in practice)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AA4B5-E1F9-C747-AF2E-D50AF21F0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“when gradients explode so does the curvature along v, leading to a wall in the error surface</a:t>
            </a:r>
            <a:r>
              <a:rPr lang="en-US" i="1" dirty="0"/>
              <a:t>” </a:t>
            </a:r>
            <a:r>
              <a:rPr lang="en-US" dirty="0"/>
              <a:t>(</a:t>
            </a:r>
            <a:r>
              <a:rPr lang="en-US" dirty="0" err="1"/>
              <a:t>Pascanu</a:t>
            </a:r>
            <a:r>
              <a:rPr lang="en-US" dirty="0"/>
              <a:t> et al., 2013)</a:t>
            </a:r>
          </a:p>
          <a:p>
            <a:r>
              <a:rPr lang="en-US" dirty="0"/>
              <a:t>Gradient clipping has become standard (for both RNN and FF-NN)</a:t>
            </a:r>
          </a:p>
          <a:p>
            <a:endParaRPr lang="en-US" i="1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CDCC8F-2C39-4045-A8EF-42F6477A5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5A4A3E-98A9-054D-BEFC-C7344E9BB379}"/>
              </a:ext>
            </a:extLst>
          </p:cNvPr>
          <p:cNvSpPr txBox="1"/>
          <p:nvPr/>
        </p:nvSpPr>
        <p:spPr>
          <a:xfrm>
            <a:off x="9353517" y="5874966"/>
            <a:ext cx="2217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Pascanu</a:t>
            </a:r>
            <a:r>
              <a:rPr lang="en-US" dirty="0"/>
              <a:t> et al. (2013)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13A053-167F-294C-87E5-A132C4B6D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417" y="3280150"/>
            <a:ext cx="3918857" cy="25948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B21EDB-9DD1-DB44-92CA-ED189C44E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850" y="3412497"/>
            <a:ext cx="4482082" cy="90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6477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7AE31-C7E3-3247-878D-CC996CE92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Vanishing gradient is super-problematic!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B94A8-4B3F-7340-985D-CBFB895FA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cannot tell why the vanishing gradient happens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Learning is done! </a:t>
            </a:r>
          </a:p>
          <a:p>
            <a:pPr lvl="2"/>
            <a:r>
              <a:rPr lang="en-US" dirty="0"/>
              <a:t>All long-term dependencies have been captured and there is nothing to do.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Wrongly configured parameters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We only observe the vanishing norm of the temporal derivative.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E2E53F-F4FE-1A47-AA37-816E64D7B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84E0E2-D3D3-054D-A365-64CECB50D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881" y="3552658"/>
            <a:ext cx="18415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3410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5B792-AB0E-8941-BC0E-728F4A5B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Vanishing gradient is super-problematic!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CE800-EB63-DB4B-B659-94423651D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Perhaps, the issue is the “layered” structure.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(forward) repeated </a:t>
            </a:r>
            <a:r>
              <a:rPr lang="en-US" dirty="0" err="1"/>
              <a:t>affine+nonlinearity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(backward) product of matrices</a:t>
            </a:r>
          </a:p>
          <a:p>
            <a:r>
              <a:rPr lang="en-US" dirty="0"/>
              <a:t>What if we introduce short-cut (or skip) connections?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70EC52-1E80-8946-A2D6-44DA6833A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45</a:t>
            </a:fld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449AD0D-5C56-0D40-A5B5-78C8DE5D3E73}"/>
              </a:ext>
            </a:extLst>
          </p:cNvPr>
          <p:cNvSpPr/>
          <p:nvPr/>
        </p:nvSpPr>
        <p:spPr>
          <a:xfrm>
            <a:off x="1307686" y="2671118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0599F36-B8B0-0F43-AA83-89833E61E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322" y="2819788"/>
            <a:ext cx="254000" cy="292100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5F9C26C5-D5E1-B14E-B4A7-004D0E525617}"/>
              </a:ext>
            </a:extLst>
          </p:cNvPr>
          <p:cNvSpPr/>
          <p:nvPr/>
        </p:nvSpPr>
        <p:spPr>
          <a:xfrm>
            <a:off x="2699339" y="2671118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8539C3A-1EDB-6A42-915A-71EADACB197D}"/>
              </a:ext>
            </a:extLst>
          </p:cNvPr>
          <p:cNvSpPr/>
          <p:nvPr/>
        </p:nvSpPr>
        <p:spPr>
          <a:xfrm>
            <a:off x="4090992" y="2671118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04216A9-2356-284F-94EF-695281349916}"/>
              </a:ext>
            </a:extLst>
          </p:cNvPr>
          <p:cNvSpPr/>
          <p:nvPr/>
        </p:nvSpPr>
        <p:spPr>
          <a:xfrm>
            <a:off x="5482645" y="2671118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EC44045-2649-CD4E-A091-FA076972E064}"/>
              </a:ext>
            </a:extLst>
          </p:cNvPr>
          <p:cNvSpPr/>
          <p:nvPr/>
        </p:nvSpPr>
        <p:spPr>
          <a:xfrm>
            <a:off x="6874298" y="2671118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9D01608-F5A7-464A-A307-560318B7FD56}"/>
              </a:ext>
            </a:extLst>
          </p:cNvPr>
          <p:cNvSpPr/>
          <p:nvPr/>
        </p:nvSpPr>
        <p:spPr>
          <a:xfrm>
            <a:off x="8265950" y="2671118"/>
            <a:ext cx="757065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287BFCDE-C0EF-E646-9D58-7440D570A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2616" y="2819788"/>
            <a:ext cx="660400" cy="304800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9AA4CDD-910E-D140-92B7-01F238F203CF}"/>
              </a:ext>
            </a:extLst>
          </p:cNvPr>
          <p:cNvCxnSpPr>
            <a:stCxn id="22" idx="7"/>
            <a:endCxn id="24" idx="1"/>
          </p:cNvCxnSpPr>
          <p:nvPr/>
        </p:nvCxnSpPr>
        <p:spPr>
          <a:xfrm>
            <a:off x="1803833" y="2757439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8177478-B9ED-DA48-B72F-59470B84ED7A}"/>
              </a:ext>
            </a:extLst>
          </p:cNvPr>
          <p:cNvCxnSpPr>
            <a:cxnSpLocks/>
            <a:stCxn id="24" idx="7"/>
            <a:endCxn id="25" idx="1"/>
          </p:cNvCxnSpPr>
          <p:nvPr/>
        </p:nvCxnSpPr>
        <p:spPr>
          <a:xfrm>
            <a:off x="3195486" y="2757439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28FDFD9-B02D-4F49-ADF5-6AC36EA76458}"/>
              </a:ext>
            </a:extLst>
          </p:cNvPr>
          <p:cNvCxnSpPr>
            <a:cxnSpLocks/>
          </p:cNvCxnSpPr>
          <p:nvPr/>
        </p:nvCxnSpPr>
        <p:spPr>
          <a:xfrm>
            <a:off x="4587139" y="2757439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E25CDDE-FECC-694E-B49A-A94FB558A9BA}"/>
              </a:ext>
            </a:extLst>
          </p:cNvPr>
          <p:cNvCxnSpPr>
            <a:cxnSpLocks/>
          </p:cNvCxnSpPr>
          <p:nvPr/>
        </p:nvCxnSpPr>
        <p:spPr>
          <a:xfrm>
            <a:off x="5978792" y="2757439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E5CCE42-D2D8-8945-B6AD-F16E5C12BFEC}"/>
              </a:ext>
            </a:extLst>
          </p:cNvPr>
          <p:cNvCxnSpPr>
            <a:cxnSpLocks/>
          </p:cNvCxnSpPr>
          <p:nvPr/>
        </p:nvCxnSpPr>
        <p:spPr>
          <a:xfrm>
            <a:off x="7370445" y="2757439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D013E12-61FA-AD44-B129-AA9D5303AC73}"/>
              </a:ext>
            </a:extLst>
          </p:cNvPr>
          <p:cNvCxnSpPr>
            <a:cxnSpLocks/>
            <a:stCxn id="28" idx="3"/>
            <a:endCxn id="27" idx="5"/>
          </p:cNvCxnSpPr>
          <p:nvPr/>
        </p:nvCxnSpPr>
        <p:spPr>
          <a:xfrm flipH="1">
            <a:off x="7370445" y="3174237"/>
            <a:ext cx="100637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22164CC-DD1E-AD41-B76A-D1CE8E00EF59}"/>
              </a:ext>
            </a:extLst>
          </p:cNvPr>
          <p:cNvCxnSpPr>
            <a:cxnSpLocks/>
            <a:stCxn id="27" idx="3"/>
            <a:endCxn id="26" idx="5"/>
          </p:cNvCxnSpPr>
          <p:nvPr/>
        </p:nvCxnSpPr>
        <p:spPr>
          <a:xfrm flipH="1">
            <a:off x="5978792" y="3174237"/>
            <a:ext cx="98063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834D3CD-783B-FC46-812D-7D2DE0CA2559}"/>
              </a:ext>
            </a:extLst>
          </p:cNvPr>
          <p:cNvCxnSpPr>
            <a:cxnSpLocks/>
          </p:cNvCxnSpPr>
          <p:nvPr/>
        </p:nvCxnSpPr>
        <p:spPr>
          <a:xfrm flipH="1">
            <a:off x="4587139" y="3174237"/>
            <a:ext cx="98063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8056787-1C3C-094D-A7A1-154593528E9A}"/>
              </a:ext>
            </a:extLst>
          </p:cNvPr>
          <p:cNvCxnSpPr>
            <a:cxnSpLocks/>
          </p:cNvCxnSpPr>
          <p:nvPr/>
        </p:nvCxnSpPr>
        <p:spPr>
          <a:xfrm flipH="1">
            <a:off x="3195486" y="3174237"/>
            <a:ext cx="98063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822CD8D-B2D6-4348-82AB-21694D6CE3ED}"/>
              </a:ext>
            </a:extLst>
          </p:cNvPr>
          <p:cNvCxnSpPr>
            <a:cxnSpLocks/>
          </p:cNvCxnSpPr>
          <p:nvPr/>
        </p:nvCxnSpPr>
        <p:spPr>
          <a:xfrm flipH="1">
            <a:off x="1803833" y="3174237"/>
            <a:ext cx="98063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>
            <a:extLst>
              <a:ext uri="{FF2B5EF4-FFF2-40B4-BE49-F238E27FC236}">
                <a16:creationId xmlns:a16="http://schemas.microsoft.com/office/drawing/2014/main" id="{907FEEFD-2A1F-884F-8713-B7E2400A7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9048" y="2429818"/>
            <a:ext cx="330200" cy="2413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0EDBA71F-A007-604F-8C28-B9E29EE51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0701" y="2428391"/>
            <a:ext cx="330200" cy="2413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55DFF3DB-40C6-B24D-ADA1-09977B1680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2354" y="2426964"/>
            <a:ext cx="330200" cy="2413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54CC0B6A-1C53-6748-8C0F-7D7C49688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4007" y="2425537"/>
            <a:ext cx="330200" cy="2413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A97982B5-38A5-D244-BF15-B4CE1D208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5660" y="2424110"/>
            <a:ext cx="330200" cy="2413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9D670CAC-C30F-4046-8A2D-E9D3DD1DBA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3282" y="3260558"/>
            <a:ext cx="520700" cy="3048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12180BE2-93DA-A743-AD7F-502A5B6B68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8757" y="3260558"/>
            <a:ext cx="520700" cy="3048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B1A200B-19B7-FF46-8027-5DBC127459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4232" y="3260558"/>
            <a:ext cx="520700" cy="3048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75774B0A-E70B-194D-A440-41FECCB8E4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9707" y="3260558"/>
            <a:ext cx="520700" cy="3048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338EA1C7-7074-E64B-9314-5B9ED47FA1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5182" y="3260558"/>
            <a:ext cx="520700" cy="304800"/>
          </a:xfrm>
          <a:prstGeom prst="rect">
            <a:avLst/>
          </a:prstGeom>
        </p:spPr>
      </p:pic>
      <p:sp>
        <p:nvSpPr>
          <p:cNvPr id="57" name="Oval 56">
            <a:extLst>
              <a:ext uri="{FF2B5EF4-FFF2-40B4-BE49-F238E27FC236}">
                <a16:creationId xmlns:a16="http://schemas.microsoft.com/office/drawing/2014/main" id="{E8B5DC69-A64D-D641-B8A0-98F12FC52A94}"/>
              </a:ext>
            </a:extLst>
          </p:cNvPr>
          <p:cNvSpPr/>
          <p:nvPr/>
        </p:nvSpPr>
        <p:spPr>
          <a:xfrm>
            <a:off x="1307686" y="563116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5C533CC3-5DCA-4149-9DA4-D68F3C827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322" y="5779834"/>
            <a:ext cx="254000" cy="292100"/>
          </a:xfrm>
          <a:prstGeom prst="rect">
            <a:avLst/>
          </a:prstGeom>
        </p:spPr>
      </p:pic>
      <p:sp>
        <p:nvSpPr>
          <p:cNvPr id="59" name="Oval 58">
            <a:extLst>
              <a:ext uri="{FF2B5EF4-FFF2-40B4-BE49-F238E27FC236}">
                <a16:creationId xmlns:a16="http://schemas.microsoft.com/office/drawing/2014/main" id="{78E9851C-3606-2444-AEAA-1E74981B73D2}"/>
              </a:ext>
            </a:extLst>
          </p:cNvPr>
          <p:cNvSpPr/>
          <p:nvPr/>
        </p:nvSpPr>
        <p:spPr>
          <a:xfrm>
            <a:off x="2699339" y="563116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33CC59DB-2AB3-2247-AF95-54528BB945E8}"/>
              </a:ext>
            </a:extLst>
          </p:cNvPr>
          <p:cNvSpPr/>
          <p:nvPr/>
        </p:nvSpPr>
        <p:spPr>
          <a:xfrm>
            <a:off x="4090992" y="563116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39A5D2A-C8C8-D449-AD84-756D18681C4D}"/>
              </a:ext>
            </a:extLst>
          </p:cNvPr>
          <p:cNvSpPr/>
          <p:nvPr/>
        </p:nvSpPr>
        <p:spPr>
          <a:xfrm>
            <a:off x="5482645" y="563116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6C79043D-B538-6A41-B658-EA0BE5D0AC96}"/>
              </a:ext>
            </a:extLst>
          </p:cNvPr>
          <p:cNvSpPr/>
          <p:nvPr/>
        </p:nvSpPr>
        <p:spPr>
          <a:xfrm>
            <a:off x="6874298" y="563116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708B1C7C-1BE6-0342-AB88-9314C57E4F32}"/>
              </a:ext>
            </a:extLst>
          </p:cNvPr>
          <p:cNvSpPr/>
          <p:nvPr/>
        </p:nvSpPr>
        <p:spPr>
          <a:xfrm>
            <a:off x="8265950" y="5631164"/>
            <a:ext cx="757065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95127C28-2023-8E4A-90BF-4A5134C97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2616" y="5779834"/>
            <a:ext cx="660400" cy="304800"/>
          </a:xfrm>
          <a:prstGeom prst="rect">
            <a:avLst/>
          </a:prstGeom>
        </p:spPr>
      </p:pic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FCCE5C5-80A6-174D-BFD1-87A310708612}"/>
              </a:ext>
            </a:extLst>
          </p:cNvPr>
          <p:cNvCxnSpPr>
            <a:stCxn id="57" idx="7"/>
            <a:endCxn id="59" idx="1"/>
          </p:cNvCxnSpPr>
          <p:nvPr/>
        </p:nvCxnSpPr>
        <p:spPr>
          <a:xfrm>
            <a:off x="1803833" y="571748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994368D-0DCD-B54A-ABFE-0C4D6BAC31C4}"/>
              </a:ext>
            </a:extLst>
          </p:cNvPr>
          <p:cNvCxnSpPr>
            <a:cxnSpLocks/>
            <a:stCxn id="59" idx="7"/>
            <a:endCxn id="60" idx="1"/>
          </p:cNvCxnSpPr>
          <p:nvPr/>
        </p:nvCxnSpPr>
        <p:spPr>
          <a:xfrm>
            <a:off x="3195486" y="571748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AD0617E6-1B23-9C4A-A78D-0152E3348649}"/>
              </a:ext>
            </a:extLst>
          </p:cNvPr>
          <p:cNvCxnSpPr>
            <a:cxnSpLocks/>
          </p:cNvCxnSpPr>
          <p:nvPr/>
        </p:nvCxnSpPr>
        <p:spPr>
          <a:xfrm>
            <a:off x="4587139" y="571748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D0E21633-71ED-CF42-9D70-B781B885EF85}"/>
              </a:ext>
            </a:extLst>
          </p:cNvPr>
          <p:cNvCxnSpPr>
            <a:cxnSpLocks/>
          </p:cNvCxnSpPr>
          <p:nvPr/>
        </p:nvCxnSpPr>
        <p:spPr>
          <a:xfrm>
            <a:off x="5978792" y="571748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97F960DB-2759-A54E-A0D3-933A96E6E9CA}"/>
              </a:ext>
            </a:extLst>
          </p:cNvPr>
          <p:cNvCxnSpPr>
            <a:cxnSpLocks/>
          </p:cNvCxnSpPr>
          <p:nvPr/>
        </p:nvCxnSpPr>
        <p:spPr>
          <a:xfrm>
            <a:off x="7370445" y="571748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urved Connector 85">
            <a:extLst>
              <a:ext uri="{FF2B5EF4-FFF2-40B4-BE49-F238E27FC236}">
                <a16:creationId xmlns:a16="http://schemas.microsoft.com/office/drawing/2014/main" id="{19E8D234-732B-DA44-857D-28046A8018B2}"/>
              </a:ext>
            </a:extLst>
          </p:cNvPr>
          <p:cNvCxnSpPr>
            <a:stCxn id="57" idx="7"/>
            <a:endCxn id="60" idx="1"/>
          </p:cNvCxnSpPr>
          <p:nvPr/>
        </p:nvCxnSpPr>
        <p:spPr>
          <a:xfrm rot="5400000" flipH="1" flipV="1">
            <a:off x="2989975" y="4531343"/>
            <a:ext cx="12700" cy="2372284"/>
          </a:xfrm>
          <a:prstGeom prst="curvedConnector3">
            <a:avLst>
              <a:gd name="adj1" fmla="val 247969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urved Connector 86">
            <a:extLst>
              <a:ext uri="{FF2B5EF4-FFF2-40B4-BE49-F238E27FC236}">
                <a16:creationId xmlns:a16="http://schemas.microsoft.com/office/drawing/2014/main" id="{C95E9886-4643-9547-9160-3E7B3F5A185E}"/>
              </a:ext>
            </a:extLst>
          </p:cNvPr>
          <p:cNvCxnSpPr>
            <a:cxnSpLocks/>
            <a:stCxn id="57" idx="7"/>
            <a:endCxn id="61" idx="1"/>
          </p:cNvCxnSpPr>
          <p:nvPr/>
        </p:nvCxnSpPr>
        <p:spPr>
          <a:xfrm rot="5400000" flipH="1" flipV="1">
            <a:off x="3685801" y="3835517"/>
            <a:ext cx="12700" cy="3763937"/>
          </a:xfrm>
          <a:prstGeom prst="curvedConnector3">
            <a:avLst>
              <a:gd name="adj1" fmla="val 3237591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DD5BEE05-A611-E443-A896-94C18CE36F98}"/>
              </a:ext>
            </a:extLst>
          </p:cNvPr>
          <p:cNvCxnSpPr>
            <a:cxnSpLocks/>
            <a:stCxn id="57" idx="7"/>
            <a:endCxn id="62" idx="1"/>
          </p:cNvCxnSpPr>
          <p:nvPr/>
        </p:nvCxnSpPr>
        <p:spPr>
          <a:xfrm rot="5400000" flipH="1" flipV="1">
            <a:off x="4381628" y="3139690"/>
            <a:ext cx="12700" cy="5155590"/>
          </a:xfrm>
          <a:prstGeom prst="curvedConnector3">
            <a:avLst>
              <a:gd name="adj1" fmla="val 3711276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urved Connector 94">
            <a:extLst>
              <a:ext uri="{FF2B5EF4-FFF2-40B4-BE49-F238E27FC236}">
                <a16:creationId xmlns:a16="http://schemas.microsoft.com/office/drawing/2014/main" id="{08AD9C3C-35C2-A646-8CE2-88E9BD16554E}"/>
              </a:ext>
            </a:extLst>
          </p:cNvPr>
          <p:cNvCxnSpPr>
            <a:cxnSpLocks/>
            <a:stCxn id="57" idx="7"/>
            <a:endCxn id="63" idx="1"/>
          </p:cNvCxnSpPr>
          <p:nvPr/>
        </p:nvCxnSpPr>
        <p:spPr>
          <a:xfrm rot="5400000" flipH="1" flipV="1">
            <a:off x="5090326" y="2430992"/>
            <a:ext cx="12700" cy="6572987"/>
          </a:xfrm>
          <a:prstGeom prst="curvedConnector3">
            <a:avLst>
              <a:gd name="adj1" fmla="val 3900740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urved Connector 98">
            <a:extLst>
              <a:ext uri="{FF2B5EF4-FFF2-40B4-BE49-F238E27FC236}">
                <a16:creationId xmlns:a16="http://schemas.microsoft.com/office/drawing/2014/main" id="{50DC06FC-1987-1440-9CD1-4960C94315E0}"/>
              </a:ext>
            </a:extLst>
          </p:cNvPr>
          <p:cNvCxnSpPr>
            <a:cxnSpLocks/>
            <a:stCxn id="59" idx="7"/>
            <a:endCxn id="61" idx="1"/>
          </p:cNvCxnSpPr>
          <p:nvPr/>
        </p:nvCxnSpPr>
        <p:spPr>
          <a:xfrm rot="5400000" flipH="1" flipV="1">
            <a:off x="4381628" y="4531343"/>
            <a:ext cx="12700" cy="2372284"/>
          </a:xfrm>
          <a:prstGeom prst="curvedConnector3">
            <a:avLst>
              <a:gd name="adj1" fmla="val 247969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urved Connector 101">
            <a:extLst>
              <a:ext uri="{FF2B5EF4-FFF2-40B4-BE49-F238E27FC236}">
                <a16:creationId xmlns:a16="http://schemas.microsoft.com/office/drawing/2014/main" id="{A72DDEC7-A3BC-B347-894E-12AF072AE165}"/>
              </a:ext>
            </a:extLst>
          </p:cNvPr>
          <p:cNvCxnSpPr>
            <a:cxnSpLocks/>
            <a:stCxn id="59" idx="7"/>
            <a:endCxn id="62" idx="1"/>
          </p:cNvCxnSpPr>
          <p:nvPr/>
        </p:nvCxnSpPr>
        <p:spPr>
          <a:xfrm rot="5400000" flipH="1" flipV="1">
            <a:off x="5077454" y="3835517"/>
            <a:ext cx="12700" cy="3763937"/>
          </a:xfrm>
          <a:prstGeom prst="curvedConnector3">
            <a:avLst>
              <a:gd name="adj1" fmla="val 3142850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urved Connector 105">
            <a:extLst>
              <a:ext uri="{FF2B5EF4-FFF2-40B4-BE49-F238E27FC236}">
                <a16:creationId xmlns:a16="http://schemas.microsoft.com/office/drawing/2014/main" id="{7A7D93ED-DCD6-2946-BDD9-6A4BFEB640FF}"/>
              </a:ext>
            </a:extLst>
          </p:cNvPr>
          <p:cNvCxnSpPr>
            <a:cxnSpLocks/>
            <a:stCxn id="59" idx="7"/>
            <a:endCxn id="63" idx="1"/>
          </p:cNvCxnSpPr>
          <p:nvPr/>
        </p:nvCxnSpPr>
        <p:spPr>
          <a:xfrm rot="5400000" flipH="1" flipV="1">
            <a:off x="5786153" y="3126818"/>
            <a:ext cx="12700" cy="5181334"/>
          </a:xfrm>
          <a:prstGeom prst="curvedConnector3">
            <a:avLst>
              <a:gd name="adj1" fmla="val 342706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urved Connector 109">
            <a:extLst>
              <a:ext uri="{FF2B5EF4-FFF2-40B4-BE49-F238E27FC236}">
                <a16:creationId xmlns:a16="http://schemas.microsoft.com/office/drawing/2014/main" id="{FADC4A95-5D2E-3845-B6FF-01809538176C}"/>
              </a:ext>
            </a:extLst>
          </p:cNvPr>
          <p:cNvCxnSpPr>
            <a:cxnSpLocks/>
            <a:stCxn id="60" idx="7"/>
            <a:endCxn id="62" idx="1"/>
          </p:cNvCxnSpPr>
          <p:nvPr/>
        </p:nvCxnSpPr>
        <p:spPr>
          <a:xfrm rot="5400000" flipH="1" flipV="1">
            <a:off x="5773281" y="4531343"/>
            <a:ext cx="12700" cy="2372284"/>
          </a:xfrm>
          <a:prstGeom prst="curvedConnector3">
            <a:avLst>
              <a:gd name="adj1" fmla="val 247969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Curved Connector 112">
            <a:extLst>
              <a:ext uri="{FF2B5EF4-FFF2-40B4-BE49-F238E27FC236}">
                <a16:creationId xmlns:a16="http://schemas.microsoft.com/office/drawing/2014/main" id="{BD02859F-A720-D942-B6ED-D0D5D1DB8AB6}"/>
              </a:ext>
            </a:extLst>
          </p:cNvPr>
          <p:cNvCxnSpPr>
            <a:cxnSpLocks/>
            <a:stCxn id="60" idx="7"/>
            <a:endCxn id="63" idx="1"/>
          </p:cNvCxnSpPr>
          <p:nvPr/>
        </p:nvCxnSpPr>
        <p:spPr>
          <a:xfrm rot="5400000" flipH="1" flipV="1">
            <a:off x="6481979" y="3822645"/>
            <a:ext cx="12700" cy="3789681"/>
          </a:xfrm>
          <a:prstGeom prst="curvedConnector3">
            <a:avLst>
              <a:gd name="adj1" fmla="val 323758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urved Connector 116">
            <a:extLst>
              <a:ext uri="{FF2B5EF4-FFF2-40B4-BE49-F238E27FC236}">
                <a16:creationId xmlns:a16="http://schemas.microsoft.com/office/drawing/2014/main" id="{CF5F680F-29BC-404C-9CE6-FC1AFBD09D9C}"/>
              </a:ext>
            </a:extLst>
          </p:cNvPr>
          <p:cNvCxnSpPr>
            <a:cxnSpLocks/>
            <a:stCxn id="61" idx="7"/>
            <a:endCxn id="63" idx="1"/>
          </p:cNvCxnSpPr>
          <p:nvPr/>
        </p:nvCxnSpPr>
        <p:spPr>
          <a:xfrm rot="5400000" flipH="1" flipV="1">
            <a:off x="7177806" y="4518471"/>
            <a:ext cx="12700" cy="2398028"/>
          </a:xfrm>
          <a:prstGeom prst="curvedConnector3">
            <a:avLst>
              <a:gd name="adj1" fmla="val 247969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6163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791F-EAF6-494C-BAA1-9EC86C5AD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Gated recurrent units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FC610-666A-C942-9CEF-1D42DA2BC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Naïve transition: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Adaptive shortcut: </a:t>
            </a:r>
          </a:p>
          <a:p>
            <a:r>
              <a:rPr lang="en-US" dirty="0"/>
              <a:t>Candidate update</a:t>
            </a:r>
          </a:p>
          <a:p>
            <a:r>
              <a:rPr lang="en-US" dirty="0"/>
              <a:t>Update gate 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ACEE0A-38EB-F24B-9A9A-A8DE85E8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DD1126-2821-4F45-ACCA-CE484D58E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692" y="1916363"/>
            <a:ext cx="4940300" cy="3302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D8EC37E-A32E-3145-94B8-53AEFB0741DA}"/>
              </a:ext>
            </a:extLst>
          </p:cNvPr>
          <p:cNvSpPr/>
          <p:nvPr/>
        </p:nvSpPr>
        <p:spPr>
          <a:xfrm>
            <a:off x="2498812" y="296015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8DAEC6-C080-A141-9A38-5A119D719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2448" y="3108824"/>
            <a:ext cx="254000" cy="2921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C7B714C-1F7B-8043-8978-DF699C8762D3}"/>
              </a:ext>
            </a:extLst>
          </p:cNvPr>
          <p:cNvSpPr/>
          <p:nvPr/>
        </p:nvSpPr>
        <p:spPr>
          <a:xfrm>
            <a:off x="3890465" y="296015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4D0443A-A92C-9747-AF68-EE07F02A649D}"/>
              </a:ext>
            </a:extLst>
          </p:cNvPr>
          <p:cNvSpPr/>
          <p:nvPr/>
        </p:nvSpPr>
        <p:spPr>
          <a:xfrm>
            <a:off x="5282118" y="296015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DEAD21-9D6B-D343-8C83-19E421AD5AE2}"/>
              </a:ext>
            </a:extLst>
          </p:cNvPr>
          <p:cNvSpPr/>
          <p:nvPr/>
        </p:nvSpPr>
        <p:spPr>
          <a:xfrm>
            <a:off x="6673771" y="296015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EDC756C-E5E0-8B46-9FCB-41EF7B7EB110}"/>
              </a:ext>
            </a:extLst>
          </p:cNvPr>
          <p:cNvSpPr/>
          <p:nvPr/>
        </p:nvSpPr>
        <p:spPr>
          <a:xfrm>
            <a:off x="8065424" y="296015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3B3239E-73C9-A648-B946-B0BB00AA2237}"/>
              </a:ext>
            </a:extLst>
          </p:cNvPr>
          <p:cNvSpPr/>
          <p:nvPr/>
        </p:nvSpPr>
        <p:spPr>
          <a:xfrm>
            <a:off x="9457076" y="2960154"/>
            <a:ext cx="757065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E6EA2E7-1E0B-EB4B-AF71-3EDBCB250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3742" y="3108824"/>
            <a:ext cx="660400" cy="3048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2F911EC-FE6F-E04D-B4EA-915292ED6A03}"/>
              </a:ext>
            </a:extLst>
          </p:cNvPr>
          <p:cNvCxnSpPr>
            <a:stCxn id="6" idx="7"/>
            <a:endCxn id="8" idx="1"/>
          </p:cNvCxnSpPr>
          <p:nvPr/>
        </p:nvCxnSpPr>
        <p:spPr>
          <a:xfrm>
            <a:off x="2994959" y="304647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2153EB-A709-3246-A67D-12896C66D24D}"/>
              </a:ext>
            </a:extLst>
          </p:cNvPr>
          <p:cNvCxnSpPr>
            <a:cxnSpLocks/>
            <a:stCxn id="8" idx="7"/>
            <a:endCxn id="9" idx="1"/>
          </p:cNvCxnSpPr>
          <p:nvPr/>
        </p:nvCxnSpPr>
        <p:spPr>
          <a:xfrm>
            <a:off x="4386612" y="304647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134831E-0974-204E-9E31-3467C8806200}"/>
              </a:ext>
            </a:extLst>
          </p:cNvPr>
          <p:cNvCxnSpPr>
            <a:cxnSpLocks/>
          </p:cNvCxnSpPr>
          <p:nvPr/>
        </p:nvCxnSpPr>
        <p:spPr>
          <a:xfrm>
            <a:off x="5778265" y="304647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22F8407-9F2C-4B40-86C5-CF981B24475B}"/>
              </a:ext>
            </a:extLst>
          </p:cNvPr>
          <p:cNvCxnSpPr>
            <a:cxnSpLocks/>
          </p:cNvCxnSpPr>
          <p:nvPr/>
        </p:nvCxnSpPr>
        <p:spPr>
          <a:xfrm>
            <a:off x="7169918" y="304647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D16F19A-DB76-0E41-8BD0-3BB638F27898}"/>
              </a:ext>
            </a:extLst>
          </p:cNvPr>
          <p:cNvCxnSpPr>
            <a:cxnSpLocks/>
          </p:cNvCxnSpPr>
          <p:nvPr/>
        </p:nvCxnSpPr>
        <p:spPr>
          <a:xfrm>
            <a:off x="8561571" y="304647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C8B9F586-CD76-A849-94CC-76D134398D59}"/>
              </a:ext>
            </a:extLst>
          </p:cNvPr>
          <p:cNvCxnSpPr>
            <a:stCxn id="6" idx="7"/>
            <a:endCxn id="9" idx="1"/>
          </p:cNvCxnSpPr>
          <p:nvPr/>
        </p:nvCxnSpPr>
        <p:spPr>
          <a:xfrm rot="5400000" flipH="1" flipV="1">
            <a:off x="4181101" y="1860333"/>
            <a:ext cx="12700" cy="2372284"/>
          </a:xfrm>
          <a:prstGeom prst="curvedConnector3">
            <a:avLst>
              <a:gd name="adj1" fmla="val 247969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450E0982-1898-1E40-B8D6-1F31C82D67D9}"/>
              </a:ext>
            </a:extLst>
          </p:cNvPr>
          <p:cNvCxnSpPr>
            <a:cxnSpLocks/>
            <a:stCxn id="6" idx="7"/>
            <a:endCxn id="10" idx="1"/>
          </p:cNvCxnSpPr>
          <p:nvPr/>
        </p:nvCxnSpPr>
        <p:spPr>
          <a:xfrm rot="5400000" flipH="1" flipV="1">
            <a:off x="4876927" y="1164507"/>
            <a:ext cx="12700" cy="3763937"/>
          </a:xfrm>
          <a:prstGeom prst="curvedConnector3">
            <a:avLst>
              <a:gd name="adj1" fmla="val 3237591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BF1B72F7-0440-AC4B-8AC5-3F6BBCB87FC0}"/>
              </a:ext>
            </a:extLst>
          </p:cNvPr>
          <p:cNvCxnSpPr>
            <a:cxnSpLocks/>
            <a:stCxn id="6" idx="7"/>
            <a:endCxn id="11" idx="1"/>
          </p:cNvCxnSpPr>
          <p:nvPr/>
        </p:nvCxnSpPr>
        <p:spPr>
          <a:xfrm rot="5400000" flipH="1" flipV="1">
            <a:off x="5572754" y="468680"/>
            <a:ext cx="12700" cy="5155590"/>
          </a:xfrm>
          <a:prstGeom prst="curvedConnector3">
            <a:avLst>
              <a:gd name="adj1" fmla="val 3711276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FB4A8CD5-AF16-8A45-B41A-1A9F5CA9F4BB}"/>
              </a:ext>
            </a:extLst>
          </p:cNvPr>
          <p:cNvCxnSpPr>
            <a:cxnSpLocks/>
            <a:stCxn id="6" idx="7"/>
            <a:endCxn id="12" idx="1"/>
          </p:cNvCxnSpPr>
          <p:nvPr/>
        </p:nvCxnSpPr>
        <p:spPr>
          <a:xfrm rot="5400000" flipH="1" flipV="1">
            <a:off x="6281452" y="-240018"/>
            <a:ext cx="12700" cy="6572987"/>
          </a:xfrm>
          <a:prstGeom prst="curvedConnector3">
            <a:avLst>
              <a:gd name="adj1" fmla="val 3900740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3D5E78AF-C174-0F4E-9D32-D614DA5AE3C0}"/>
              </a:ext>
            </a:extLst>
          </p:cNvPr>
          <p:cNvCxnSpPr>
            <a:cxnSpLocks/>
            <a:stCxn id="8" idx="7"/>
            <a:endCxn id="10" idx="1"/>
          </p:cNvCxnSpPr>
          <p:nvPr/>
        </p:nvCxnSpPr>
        <p:spPr>
          <a:xfrm rot="5400000" flipH="1" flipV="1">
            <a:off x="5572754" y="1860333"/>
            <a:ext cx="12700" cy="2372284"/>
          </a:xfrm>
          <a:prstGeom prst="curvedConnector3">
            <a:avLst>
              <a:gd name="adj1" fmla="val 247969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939403B9-6B27-554F-94D1-1C680BE9F07C}"/>
              </a:ext>
            </a:extLst>
          </p:cNvPr>
          <p:cNvCxnSpPr>
            <a:cxnSpLocks/>
            <a:stCxn id="8" idx="7"/>
            <a:endCxn id="11" idx="1"/>
          </p:cNvCxnSpPr>
          <p:nvPr/>
        </p:nvCxnSpPr>
        <p:spPr>
          <a:xfrm rot="5400000" flipH="1" flipV="1">
            <a:off x="6268580" y="1164507"/>
            <a:ext cx="12700" cy="3763937"/>
          </a:xfrm>
          <a:prstGeom prst="curvedConnector3">
            <a:avLst>
              <a:gd name="adj1" fmla="val 3142850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44662CD8-69FC-FE43-9802-E0D19AA7D6C4}"/>
              </a:ext>
            </a:extLst>
          </p:cNvPr>
          <p:cNvCxnSpPr>
            <a:cxnSpLocks/>
            <a:stCxn id="8" idx="7"/>
            <a:endCxn id="12" idx="1"/>
          </p:cNvCxnSpPr>
          <p:nvPr/>
        </p:nvCxnSpPr>
        <p:spPr>
          <a:xfrm rot="5400000" flipH="1" flipV="1">
            <a:off x="6977279" y="455808"/>
            <a:ext cx="12700" cy="5181334"/>
          </a:xfrm>
          <a:prstGeom prst="curvedConnector3">
            <a:avLst>
              <a:gd name="adj1" fmla="val 342706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534CF3EE-F141-FF4E-837D-79DDCDF4055A}"/>
              </a:ext>
            </a:extLst>
          </p:cNvPr>
          <p:cNvCxnSpPr>
            <a:cxnSpLocks/>
            <a:stCxn id="9" idx="7"/>
            <a:endCxn id="11" idx="1"/>
          </p:cNvCxnSpPr>
          <p:nvPr/>
        </p:nvCxnSpPr>
        <p:spPr>
          <a:xfrm rot="5400000" flipH="1" flipV="1">
            <a:off x="6964407" y="1860333"/>
            <a:ext cx="12700" cy="2372284"/>
          </a:xfrm>
          <a:prstGeom prst="curvedConnector3">
            <a:avLst>
              <a:gd name="adj1" fmla="val 247969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>
            <a:extLst>
              <a:ext uri="{FF2B5EF4-FFF2-40B4-BE49-F238E27FC236}">
                <a16:creationId xmlns:a16="http://schemas.microsoft.com/office/drawing/2014/main" id="{85EF43E5-3E6D-D844-8BF0-C72E8C7B89B6}"/>
              </a:ext>
            </a:extLst>
          </p:cNvPr>
          <p:cNvCxnSpPr>
            <a:cxnSpLocks/>
            <a:stCxn id="9" idx="7"/>
            <a:endCxn id="12" idx="1"/>
          </p:cNvCxnSpPr>
          <p:nvPr/>
        </p:nvCxnSpPr>
        <p:spPr>
          <a:xfrm rot="5400000" flipH="1" flipV="1">
            <a:off x="7673105" y="1151635"/>
            <a:ext cx="12700" cy="3789681"/>
          </a:xfrm>
          <a:prstGeom prst="curvedConnector3">
            <a:avLst>
              <a:gd name="adj1" fmla="val 323758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B317B621-A576-0E46-9680-1C94260D4788}"/>
              </a:ext>
            </a:extLst>
          </p:cNvPr>
          <p:cNvCxnSpPr>
            <a:cxnSpLocks/>
            <a:stCxn id="10" idx="7"/>
            <a:endCxn id="12" idx="1"/>
          </p:cNvCxnSpPr>
          <p:nvPr/>
        </p:nvCxnSpPr>
        <p:spPr>
          <a:xfrm rot="5400000" flipH="1" flipV="1">
            <a:off x="8368932" y="1847461"/>
            <a:ext cx="12700" cy="2398028"/>
          </a:xfrm>
          <a:prstGeom prst="curvedConnector3">
            <a:avLst>
              <a:gd name="adj1" fmla="val 247969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75402ED5-B20C-2A49-A487-9A8890CD43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3447" y="3905918"/>
            <a:ext cx="5207000" cy="3937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6272984-B2A7-3B4E-989E-5AB3423D57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2876" y="4411245"/>
            <a:ext cx="3848100" cy="3937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EEABC4-767F-9642-A444-47C6927FEB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1079" y="4960352"/>
            <a:ext cx="38354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9135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791F-EAF6-494C-BAA1-9EC86C5AD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Gated recurrent units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FC610-666A-C942-9CEF-1D42DA2BC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Naïve transition: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Adaptive shortcut: </a:t>
            </a:r>
          </a:p>
          <a:p>
            <a:r>
              <a:rPr lang="en-US" dirty="0"/>
              <a:t>Candidate </a:t>
            </a:r>
            <a:r>
              <a:rPr lang="en-US" dirty="0" err="1"/>
              <a:t>update+pruning</a:t>
            </a:r>
            <a:r>
              <a:rPr lang="en-US" dirty="0"/>
              <a:t> </a:t>
            </a:r>
          </a:p>
          <a:p>
            <a:r>
              <a:rPr lang="en-US" dirty="0"/>
              <a:t>Update gate  </a:t>
            </a:r>
          </a:p>
          <a:p>
            <a:r>
              <a:rPr lang="en-US" dirty="0"/>
              <a:t>Reset gate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ACEE0A-38EB-F24B-9A9A-A8DE85E8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DD1126-2821-4F45-ACCA-CE484D58E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692" y="1916363"/>
            <a:ext cx="4940300" cy="3302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D8EC37E-A32E-3145-94B8-53AEFB0741DA}"/>
              </a:ext>
            </a:extLst>
          </p:cNvPr>
          <p:cNvSpPr/>
          <p:nvPr/>
        </p:nvSpPr>
        <p:spPr>
          <a:xfrm>
            <a:off x="2498812" y="296015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8DAEC6-C080-A141-9A38-5A119D719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2448" y="3108824"/>
            <a:ext cx="254000" cy="2921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C7B714C-1F7B-8043-8978-DF699C8762D3}"/>
              </a:ext>
            </a:extLst>
          </p:cNvPr>
          <p:cNvSpPr/>
          <p:nvPr/>
        </p:nvSpPr>
        <p:spPr>
          <a:xfrm>
            <a:off x="3890465" y="296015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4D0443A-A92C-9747-AF68-EE07F02A649D}"/>
              </a:ext>
            </a:extLst>
          </p:cNvPr>
          <p:cNvSpPr/>
          <p:nvPr/>
        </p:nvSpPr>
        <p:spPr>
          <a:xfrm>
            <a:off x="5282118" y="296015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4DEAD21-9D6B-D343-8C83-19E421AD5AE2}"/>
              </a:ext>
            </a:extLst>
          </p:cNvPr>
          <p:cNvSpPr/>
          <p:nvPr/>
        </p:nvSpPr>
        <p:spPr>
          <a:xfrm>
            <a:off x="6673771" y="296015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EDC756C-E5E0-8B46-9FCB-41EF7B7EB110}"/>
              </a:ext>
            </a:extLst>
          </p:cNvPr>
          <p:cNvSpPr/>
          <p:nvPr/>
        </p:nvSpPr>
        <p:spPr>
          <a:xfrm>
            <a:off x="8065424" y="2960154"/>
            <a:ext cx="581272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3B3239E-73C9-A648-B946-B0BB00AA2237}"/>
              </a:ext>
            </a:extLst>
          </p:cNvPr>
          <p:cNvSpPr/>
          <p:nvPr/>
        </p:nvSpPr>
        <p:spPr>
          <a:xfrm>
            <a:off x="9457076" y="2960154"/>
            <a:ext cx="757065" cy="58944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E6EA2E7-1E0B-EB4B-AF71-3EDBCB250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3742" y="3108824"/>
            <a:ext cx="660400" cy="3048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2F911EC-FE6F-E04D-B4EA-915292ED6A03}"/>
              </a:ext>
            </a:extLst>
          </p:cNvPr>
          <p:cNvCxnSpPr>
            <a:stCxn id="6" idx="7"/>
            <a:endCxn id="8" idx="1"/>
          </p:cNvCxnSpPr>
          <p:nvPr/>
        </p:nvCxnSpPr>
        <p:spPr>
          <a:xfrm>
            <a:off x="2994959" y="304647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134831E-0974-204E-9E31-3467C8806200}"/>
              </a:ext>
            </a:extLst>
          </p:cNvPr>
          <p:cNvCxnSpPr>
            <a:cxnSpLocks/>
          </p:cNvCxnSpPr>
          <p:nvPr/>
        </p:nvCxnSpPr>
        <p:spPr>
          <a:xfrm>
            <a:off x="5778265" y="304647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22F8407-9F2C-4B40-86C5-CF981B24475B}"/>
              </a:ext>
            </a:extLst>
          </p:cNvPr>
          <p:cNvCxnSpPr>
            <a:cxnSpLocks/>
          </p:cNvCxnSpPr>
          <p:nvPr/>
        </p:nvCxnSpPr>
        <p:spPr>
          <a:xfrm>
            <a:off x="7169918" y="304647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D16F19A-DB76-0E41-8BD0-3BB638F27898}"/>
              </a:ext>
            </a:extLst>
          </p:cNvPr>
          <p:cNvCxnSpPr>
            <a:cxnSpLocks/>
          </p:cNvCxnSpPr>
          <p:nvPr/>
        </p:nvCxnSpPr>
        <p:spPr>
          <a:xfrm>
            <a:off x="8561571" y="3046475"/>
            <a:ext cx="9806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C8B9F586-CD76-A849-94CC-76D134398D59}"/>
              </a:ext>
            </a:extLst>
          </p:cNvPr>
          <p:cNvCxnSpPr>
            <a:stCxn id="6" idx="7"/>
            <a:endCxn id="9" idx="1"/>
          </p:cNvCxnSpPr>
          <p:nvPr/>
        </p:nvCxnSpPr>
        <p:spPr>
          <a:xfrm rot="5400000" flipH="1" flipV="1">
            <a:off x="4181101" y="1860333"/>
            <a:ext cx="12700" cy="2372284"/>
          </a:xfrm>
          <a:prstGeom prst="curvedConnector3">
            <a:avLst>
              <a:gd name="adj1" fmla="val 247969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450E0982-1898-1E40-B8D6-1F31C82D67D9}"/>
              </a:ext>
            </a:extLst>
          </p:cNvPr>
          <p:cNvCxnSpPr>
            <a:cxnSpLocks/>
            <a:stCxn id="6" idx="7"/>
            <a:endCxn id="10" idx="1"/>
          </p:cNvCxnSpPr>
          <p:nvPr/>
        </p:nvCxnSpPr>
        <p:spPr>
          <a:xfrm rot="5400000" flipH="1" flipV="1">
            <a:off x="4876927" y="1164507"/>
            <a:ext cx="12700" cy="3763937"/>
          </a:xfrm>
          <a:prstGeom prst="curvedConnector3">
            <a:avLst>
              <a:gd name="adj1" fmla="val 3237591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BF1B72F7-0440-AC4B-8AC5-3F6BBCB87FC0}"/>
              </a:ext>
            </a:extLst>
          </p:cNvPr>
          <p:cNvCxnSpPr>
            <a:cxnSpLocks/>
            <a:stCxn id="6" idx="7"/>
            <a:endCxn id="11" idx="1"/>
          </p:cNvCxnSpPr>
          <p:nvPr/>
        </p:nvCxnSpPr>
        <p:spPr>
          <a:xfrm rot="5400000" flipH="1" flipV="1">
            <a:off x="5572754" y="468680"/>
            <a:ext cx="12700" cy="5155590"/>
          </a:xfrm>
          <a:prstGeom prst="curvedConnector3">
            <a:avLst>
              <a:gd name="adj1" fmla="val 3711276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FB4A8CD5-AF16-8A45-B41A-1A9F5CA9F4BB}"/>
              </a:ext>
            </a:extLst>
          </p:cNvPr>
          <p:cNvCxnSpPr>
            <a:cxnSpLocks/>
            <a:stCxn id="6" idx="7"/>
            <a:endCxn id="12" idx="1"/>
          </p:cNvCxnSpPr>
          <p:nvPr/>
        </p:nvCxnSpPr>
        <p:spPr>
          <a:xfrm rot="5400000" flipH="1" flipV="1">
            <a:off x="6281452" y="-240018"/>
            <a:ext cx="12700" cy="6572987"/>
          </a:xfrm>
          <a:prstGeom prst="curvedConnector3">
            <a:avLst>
              <a:gd name="adj1" fmla="val 3900740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3D5E78AF-C174-0F4E-9D32-D614DA5AE3C0}"/>
              </a:ext>
            </a:extLst>
          </p:cNvPr>
          <p:cNvCxnSpPr>
            <a:cxnSpLocks/>
            <a:stCxn id="8" idx="7"/>
            <a:endCxn id="10" idx="1"/>
          </p:cNvCxnSpPr>
          <p:nvPr/>
        </p:nvCxnSpPr>
        <p:spPr>
          <a:xfrm rot="5400000" flipH="1" flipV="1">
            <a:off x="5572754" y="1860333"/>
            <a:ext cx="12700" cy="2372284"/>
          </a:xfrm>
          <a:prstGeom prst="curvedConnector3">
            <a:avLst>
              <a:gd name="adj1" fmla="val 247969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B317B621-A576-0E46-9680-1C94260D4788}"/>
              </a:ext>
            </a:extLst>
          </p:cNvPr>
          <p:cNvCxnSpPr>
            <a:cxnSpLocks/>
            <a:stCxn id="10" idx="7"/>
            <a:endCxn id="12" idx="1"/>
          </p:cNvCxnSpPr>
          <p:nvPr/>
        </p:nvCxnSpPr>
        <p:spPr>
          <a:xfrm rot="5400000" flipH="1" flipV="1">
            <a:off x="8368932" y="1847461"/>
            <a:ext cx="12700" cy="2398028"/>
          </a:xfrm>
          <a:prstGeom prst="curvedConnector3">
            <a:avLst>
              <a:gd name="adj1" fmla="val 2479693"/>
            </a:avLst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75402ED5-B20C-2A49-A487-9A8890CD43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3447" y="3905918"/>
            <a:ext cx="5207000" cy="3937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0EEABC4-767F-9642-A444-47C6927FEB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1079" y="4960352"/>
            <a:ext cx="3835400" cy="3302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3CBB5D2-B6B9-6343-A4D7-4EB2E69F44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98508" y="4433135"/>
            <a:ext cx="4737100" cy="3937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5D689FF-AA23-3046-92C0-3874DE76FE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9058" y="5453647"/>
            <a:ext cx="37338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3970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791F-EAF6-494C-BAA1-9EC86C5AD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Gated recurrent units are more realistic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FC610-666A-C942-9CEF-1D42DA2BC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Naïve transition vs. CPU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ACEE0A-38EB-F24B-9A9A-A8DE85E8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48</a:t>
            </a:fld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3E5BF78-36C3-E241-92C1-7BFD3A674C02}"/>
              </a:ext>
            </a:extLst>
          </p:cNvPr>
          <p:cNvSpPr/>
          <p:nvPr/>
        </p:nvSpPr>
        <p:spPr>
          <a:xfrm>
            <a:off x="2021305" y="2648014"/>
            <a:ext cx="8229600" cy="308283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FD03F36-856A-D642-A617-2C8E652C7AC9}"/>
              </a:ext>
            </a:extLst>
          </p:cNvPr>
          <p:cNvSpPr/>
          <p:nvPr/>
        </p:nvSpPr>
        <p:spPr>
          <a:xfrm>
            <a:off x="2330458" y="2802810"/>
            <a:ext cx="3701575" cy="278434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A178A5C-A769-CA4F-BD1C-25113171B11C}"/>
              </a:ext>
            </a:extLst>
          </p:cNvPr>
          <p:cNvSpPr/>
          <p:nvPr/>
        </p:nvSpPr>
        <p:spPr>
          <a:xfrm>
            <a:off x="6175060" y="3130996"/>
            <a:ext cx="3791010" cy="2456159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9907484-FDB7-874F-80EA-D0E119A16870}"/>
              </a:ext>
            </a:extLst>
          </p:cNvPr>
          <p:cNvSpPr txBox="1"/>
          <p:nvPr/>
        </p:nvSpPr>
        <p:spPr>
          <a:xfrm>
            <a:off x="6217191" y="3133665"/>
            <a:ext cx="1098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Execution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F7D2C9A-BED3-C74E-A66B-82D84E6D7C70}"/>
              </a:ext>
            </a:extLst>
          </p:cNvPr>
          <p:cNvSpPr txBox="1"/>
          <p:nvPr/>
        </p:nvSpPr>
        <p:spPr>
          <a:xfrm>
            <a:off x="2330458" y="2883373"/>
            <a:ext cx="1026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BB8573-7C5D-B042-9D15-D99BA0B1B356}"/>
              </a:ext>
            </a:extLst>
          </p:cNvPr>
          <p:cNvSpPr txBox="1"/>
          <p:nvPr/>
        </p:nvSpPr>
        <p:spPr>
          <a:xfrm>
            <a:off x="6464209" y="3555349"/>
            <a:ext cx="2801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Read the whole register</a:t>
            </a: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DE7BC39-A30C-D14D-8061-A3B335281990}"/>
              </a:ext>
            </a:extLst>
          </p:cNvPr>
          <p:cNvSpPr/>
          <p:nvPr/>
        </p:nvSpPr>
        <p:spPr>
          <a:xfrm>
            <a:off x="2486582" y="3351639"/>
            <a:ext cx="3422989" cy="2055561"/>
          </a:xfrm>
          <a:prstGeom prst="roundRect">
            <a:avLst/>
          </a:prstGeom>
          <a:solidFill>
            <a:schemeClr val="accent4">
              <a:alpha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B8826C1-08E7-6841-8753-5606E0ACB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273" y="2941299"/>
            <a:ext cx="175486" cy="25348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9E4F8EAD-5B01-1A47-8240-F1D7D2271918}"/>
              </a:ext>
            </a:extLst>
          </p:cNvPr>
          <p:cNvSpPr txBox="1"/>
          <p:nvPr/>
        </p:nvSpPr>
        <p:spPr>
          <a:xfrm>
            <a:off x="6464210" y="3942695"/>
            <a:ext cx="3085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en-US" dirty="0"/>
              <a:t>Update the whole register </a:t>
            </a:r>
          </a:p>
        </p:txBody>
      </p: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7CE525A8-7218-5144-8E66-2264F01CA592}"/>
              </a:ext>
            </a:extLst>
          </p:cNvPr>
          <p:cNvCxnSpPr>
            <a:stCxn id="39" idx="0"/>
            <a:endCxn id="38" idx="1"/>
          </p:cNvCxnSpPr>
          <p:nvPr/>
        </p:nvCxnSpPr>
        <p:spPr>
          <a:xfrm rot="16200000" flipH="1">
            <a:off x="5136955" y="2412761"/>
            <a:ext cx="388376" cy="2266132"/>
          </a:xfrm>
          <a:prstGeom prst="bentConnector4">
            <a:avLst>
              <a:gd name="adj1" fmla="val -58860"/>
              <a:gd name="adj2" fmla="val 84576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04E95A40-1E4B-734E-A745-E01D904B5E83}"/>
              </a:ext>
            </a:extLst>
          </p:cNvPr>
          <p:cNvCxnSpPr>
            <a:stCxn id="41" idx="1"/>
            <a:endCxn id="39" idx="2"/>
          </p:cNvCxnSpPr>
          <p:nvPr/>
        </p:nvCxnSpPr>
        <p:spPr>
          <a:xfrm rot="10800000" flipV="1">
            <a:off x="4198078" y="4127360"/>
            <a:ext cx="2266133" cy="1279839"/>
          </a:xfrm>
          <a:prstGeom prst="bentConnector4">
            <a:avLst>
              <a:gd name="adj1" fmla="val 15424"/>
              <a:gd name="adj2" fmla="val 117862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EE41D0DD-66C4-F844-9498-70B1F8EFB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2021" y="3623831"/>
            <a:ext cx="138854" cy="200567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641BDAC-D8DA-A04D-B897-152231726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788" y="4389399"/>
            <a:ext cx="2995361" cy="27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566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 animBg="1"/>
      <p:bldP spid="41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8791F-EAF6-494C-BAA1-9EC86C5AD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Gated recurrent units are more realistic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FC610-666A-C942-9CEF-1D42DA2BC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GRU vs. CPU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ACEE0A-38EB-F24B-9A9A-A8DE85E8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49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6ADC43-CDAA-8749-BB68-A616282CA710}"/>
              </a:ext>
            </a:extLst>
          </p:cNvPr>
          <p:cNvSpPr/>
          <p:nvPr/>
        </p:nvSpPr>
        <p:spPr>
          <a:xfrm>
            <a:off x="2069431" y="2587856"/>
            <a:ext cx="8229600" cy="308283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3E28E4-800C-D345-8D2F-F1304DDB0C62}"/>
              </a:ext>
            </a:extLst>
          </p:cNvPr>
          <p:cNvSpPr/>
          <p:nvPr/>
        </p:nvSpPr>
        <p:spPr>
          <a:xfrm>
            <a:off x="2378584" y="2742652"/>
            <a:ext cx="3701575" cy="278434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8D0FF2-3C2B-6348-AB89-20989505D83A}"/>
              </a:ext>
            </a:extLst>
          </p:cNvPr>
          <p:cNvSpPr/>
          <p:nvPr/>
        </p:nvSpPr>
        <p:spPr>
          <a:xfrm>
            <a:off x="6223186" y="3070838"/>
            <a:ext cx="3791010" cy="2456159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034428-5C7F-A14B-8B85-2A0AAE774C56}"/>
              </a:ext>
            </a:extLst>
          </p:cNvPr>
          <p:cNvSpPr txBox="1"/>
          <p:nvPr/>
        </p:nvSpPr>
        <p:spPr>
          <a:xfrm>
            <a:off x="6265317" y="3073507"/>
            <a:ext cx="1098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Execution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015FFB-0062-7B4B-8248-DCA198D93B16}"/>
              </a:ext>
            </a:extLst>
          </p:cNvPr>
          <p:cNvSpPr txBox="1"/>
          <p:nvPr/>
        </p:nvSpPr>
        <p:spPr>
          <a:xfrm>
            <a:off x="2378584" y="2823215"/>
            <a:ext cx="1026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926F19-67A8-7B47-98A3-633BA3622D88}"/>
              </a:ext>
            </a:extLst>
          </p:cNvPr>
          <p:cNvSpPr txBox="1"/>
          <p:nvPr/>
        </p:nvSpPr>
        <p:spPr>
          <a:xfrm>
            <a:off x="6512335" y="3495191"/>
            <a:ext cx="2940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Select a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readable subset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A555796-CA5C-5F42-BDC3-BB016A9A59D9}"/>
              </a:ext>
            </a:extLst>
          </p:cNvPr>
          <p:cNvSpPr/>
          <p:nvPr/>
        </p:nvSpPr>
        <p:spPr>
          <a:xfrm>
            <a:off x="3695031" y="3291481"/>
            <a:ext cx="1775380" cy="1927317"/>
          </a:xfrm>
          <a:prstGeom prst="roundRect">
            <a:avLst/>
          </a:prstGeom>
          <a:solidFill>
            <a:schemeClr val="accent4">
              <a:alpha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F010E17-5F00-5242-8D85-E44A7C46F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399" y="2881141"/>
            <a:ext cx="175486" cy="25348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C5614FA-7CE3-D645-AFE4-F3E6C5154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7678" y="3608549"/>
            <a:ext cx="144896" cy="15395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1CA6527-BD41-CE40-9A21-252258532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6847" y="3969465"/>
            <a:ext cx="545984" cy="195476"/>
          </a:xfrm>
          <a:prstGeom prst="rect">
            <a:avLst/>
          </a:prstGeom>
        </p:spPr>
      </p:pic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14592C48-CA9D-7A49-BE9B-A11347734249}"/>
              </a:ext>
            </a:extLst>
          </p:cNvPr>
          <p:cNvCxnSpPr>
            <a:stCxn id="23" idx="1"/>
            <a:endCxn id="24" idx="0"/>
          </p:cNvCxnSpPr>
          <p:nvPr/>
        </p:nvCxnSpPr>
        <p:spPr>
          <a:xfrm rot="10800000">
            <a:off x="4582721" y="3291481"/>
            <a:ext cx="1929614" cy="388376"/>
          </a:xfrm>
          <a:prstGeom prst="bentConnector4">
            <a:avLst>
              <a:gd name="adj1" fmla="val 26998"/>
              <a:gd name="adj2" fmla="val 15886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16AEDC6-4D9F-CD4A-B91A-73C665DCFB43}"/>
              </a:ext>
            </a:extLst>
          </p:cNvPr>
          <p:cNvSpPr txBox="1"/>
          <p:nvPr/>
        </p:nvSpPr>
        <p:spPr>
          <a:xfrm>
            <a:off x="6512336" y="3882537"/>
            <a:ext cx="214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en-US" dirty="0"/>
              <a:t>Read the subset</a:t>
            </a:r>
          </a:p>
        </p:txBody>
      </p: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37303045-FB8D-A644-AC2D-FC88F4B19201}"/>
              </a:ext>
            </a:extLst>
          </p:cNvPr>
          <p:cNvCxnSpPr>
            <a:stCxn id="24" idx="3"/>
            <a:endCxn id="29" idx="1"/>
          </p:cNvCxnSpPr>
          <p:nvPr/>
        </p:nvCxnSpPr>
        <p:spPr>
          <a:xfrm flipV="1">
            <a:off x="5470411" y="4067203"/>
            <a:ext cx="1041925" cy="18793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90BC240-0B7D-144C-B587-A12970E04C75}"/>
              </a:ext>
            </a:extLst>
          </p:cNvPr>
          <p:cNvSpPr txBox="1"/>
          <p:nvPr/>
        </p:nvSpPr>
        <p:spPr>
          <a:xfrm>
            <a:off x="6519320" y="4248962"/>
            <a:ext cx="2794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dirty="0"/>
              <a:t>Select a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writable subset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C2181A39-95F7-C143-BBBB-C0B8EC51F0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0147" y="4365852"/>
            <a:ext cx="175061" cy="156633"/>
          </a:xfrm>
          <a:prstGeom prst="rect">
            <a:avLst/>
          </a:prstGeom>
        </p:spPr>
      </p:pic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1FD4234-74A5-364C-A0E7-CA5C70ABFEFC}"/>
              </a:ext>
            </a:extLst>
          </p:cNvPr>
          <p:cNvSpPr/>
          <p:nvPr/>
        </p:nvSpPr>
        <p:spPr>
          <a:xfrm>
            <a:off x="2534709" y="4618294"/>
            <a:ext cx="2674162" cy="804214"/>
          </a:xfrm>
          <a:prstGeom prst="roundRect">
            <a:avLst/>
          </a:prstGeom>
          <a:solidFill>
            <a:schemeClr val="accent6">
              <a:alpha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2F9D0BEE-2B83-BF4D-BC00-3D31D2BC5969}"/>
              </a:ext>
            </a:extLst>
          </p:cNvPr>
          <p:cNvCxnSpPr>
            <a:stCxn id="31" idx="1"/>
            <a:endCxn id="46" idx="0"/>
          </p:cNvCxnSpPr>
          <p:nvPr/>
        </p:nvCxnSpPr>
        <p:spPr>
          <a:xfrm rot="10800000" flipV="1">
            <a:off x="3871790" y="4433628"/>
            <a:ext cx="2647530" cy="18466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42B72210-C068-B440-918F-7F5006659BC5}"/>
              </a:ext>
            </a:extLst>
          </p:cNvPr>
          <p:cNvSpPr txBox="1"/>
          <p:nvPr/>
        </p:nvSpPr>
        <p:spPr>
          <a:xfrm>
            <a:off x="6519320" y="4665666"/>
            <a:ext cx="2794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lang="en-US" dirty="0"/>
              <a:t>Update the subset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2BE97DDE-287F-9745-B9FF-BB38E5E4E1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3109" y="5046624"/>
            <a:ext cx="2724721" cy="300418"/>
          </a:xfrm>
          <a:prstGeom prst="rect">
            <a:avLst/>
          </a:prstGeom>
        </p:spPr>
      </p:pic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26007F35-7149-E140-B970-E3EEA9B9E68B}"/>
              </a:ext>
            </a:extLst>
          </p:cNvPr>
          <p:cNvCxnSpPr>
            <a:stCxn id="48" idx="1"/>
            <a:endCxn id="46" idx="3"/>
          </p:cNvCxnSpPr>
          <p:nvPr/>
        </p:nvCxnSpPr>
        <p:spPr>
          <a:xfrm rot="10800000" flipV="1">
            <a:off x="5208872" y="4850331"/>
            <a:ext cx="1310449" cy="170069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5932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9" grpId="0"/>
      <p:bldP spid="31" grpId="0"/>
      <p:bldP spid="46" grpId="0" animBg="1"/>
      <p:bldP spid="4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9721-84CA-694C-B576-54DD9CB65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Autoregressive language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A3A0D-4679-0545-8BB9-22D5BA1FC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4569"/>
            <a:ext cx="10515600" cy="4732193"/>
          </a:xfrm>
        </p:spPr>
        <p:txBody>
          <a:bodyPr/>
          <a:lstStyle/>
          <a:p>
            <a:r>
              <a:rPr lang="en-US" dirty="0"/>
              <a:t>Autoregressive sequence modelling</a:t>
            </a:r>
          </a:p>
          <a:p>
            <a:r>
              <a:rPr lang="en-US" dirty="0"/>
              <a:t>Loss function: the sum of negative log-probabilities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3F17F-6809-E14B-827D-7F44A971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BC9B4D-2A8B-764D-97CA-25AD3C5FD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096" y="2274821"/>
            <a:ext cx="4597400" cy="93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A19BE3-8090-714B-B745-E720196C8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487" y="1237480"/>
            <a:ext cx="2087577" cy="686581"/>
          </a:xfrm>
          <a:prstGeom prst="rect">
            <a:avLst/>
          </a:prstGeom>
        </p:spPr>
      </p:pic>
      <p:sp>
        <p:nvSpPr>
          <p:cNvPr id="62" name="Oval 61">
            <a:extLst>
              <a:ext uri="{FF2B5EF4-FFF2-40B4-BE49-F238E27FC236}">
                <a16:creationId xmlns:a16="http://schemas.microsoft.com/office/drawing/2014/main" id="{1061F29D-84E5-4248-BF64-4684114811CB}"/>
              </a:ext>
            </a:extLst>
          </p:cNvPr>
          <p:cNvSpPr/>
          <p:nvPr/>
        </p:nvSpPr>
        <p:spPr>
          <a:xfrm>
            <a:off x="2715046" y="360134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232F9A92-C850-F14C-B5F7-475EAE5EA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834" y="3723234"/>
            <a:ext cx="279400" cy="20320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3029F5A8-7858-E04B-8B81-80DCB3056F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6134" y="4418069"/>
            <a:ext cx="292100" cy="2032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D59A73B2-6681-7249-93E8-095BC191F3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4159" y="4974686"/>
            <a:ext cx="38100" cy="292100"/>
          </a:xfrm>
          <a:prstGeom prst="rect">
            <a:avLst/>
          </a:prstGeom>
        </p:spPr>
      </p:pic>
      <p:sp>
        <p:nvSpPr>
          <p:cNvPr id="66" name="Oval 65">
            <a:extLst>
              <a:ext uri="{FF2B5EF4-FFF2-40B4-BE49-F238E27FC236}">
                <a16:creationId xmlns:a16="http://schemas.microsoft.com/office/drawing/2014/main" id="{19BDE60B-9508-1B42-9A97-1E056BF7AB9E}"/>
              </a:ext>
            </a:extLst>
          </p:cNvPr>
          <p:cNvSpPr/>
          <p:nvPr/>
        </p:nvSpPr>
        <p:spPr>
          <a:xfrm>
            <a:off x="2698806" y="4296039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D6B2E5D9-43E7-4C4B-8048-57F8B4033024}"/>
              </a:ext>
            </a:extLst>
          </p:cNvPr>
          <p:cNvSpPr/>
          <p:nvPr/>
        </p:nvSpPr>
        <p:spPr>
          <a:xfrm>
            <a:off x="2687134" y="5503748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CAAE138-FCA9-574C-A533-D4F67C8384E6}"/>
              </a:ext>
            </a:extLst>
          </p:cNvPr>
          <p:cNvSpPr/>
          <p:nvPr/>
        </p:nvSpPr>
        <p:spPr>
          <a:xfrm>
            <a:off x="3667847" y="3536724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3BAB622-D98F-6748-B3CF-E7F82D5390D0}"/>
              </a:ext>
            </a:extLst>
          </p:cNvPr>
          <p:cNvSpPr/>
          <p:nvPr/>
        </p:nvSpPr>
        <p:spPr>
          <a:xfrm>
            <a:off x="3658031" y="4231416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7DC1A8F-42F3-154D-9767-8E6A90896132}"/>
              </a:ext>
            </a:extLst>
          </p:cNvPr>
          <p:cNvSpPr/>
          <p:nvPr/>
        </p:nvSpPr>
        <p:spPr>
          <a:xfrm>
            <a:off x="3623076" y="5455873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190BFE36-5956-1F47-8660-A59AE3EFE825}"/>
              </a:ext>
            </a:extLst>
          </p:cNvPr>
          <p:cNvSpPr/>
          <p:nvPr/>
        </p:nvSpPr>
        <p:spPr>
          <a:xfrm>
            <a:off x="1807043" y="3602989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A322CA12-2D92-C344-97C6-1DE09815A5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65430" y="3704183"/>
            <a:ext cx="330200" cy="241300"/>
          </a:xfrm>
          <a:prstGeom prst="rect">
            <a:avLst/>
          </a:prstGeom>
        </p:spPr>
      </p:pic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3C3E4E0-3F69-3346-A4A9-102746968122}"/>
              </a:ext>
            </a:extLst>
          </p:cNvPr>
          <p:cNvCxnSpPr>
            <a:stCxn id="62" idx="6"/>
            <a:endCxn id="68" idx="1"/>
          </p:cNvCxnSpPr>
          <p:nvPr/>
        </p:nvCxnSpPr>
        <p:spPr>
          <a:xfrm flipV="1">
            <a:off x="3162021" y="3824834"/>
            <a:ext cx="50582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88129611-B940-4648-99D0-80449C0C5ECB}"/>
              </a:ext>
            </a:extLst>
          </p:cNvPr>
          <p:cNvCxnSpPr>
            <a:cxnSpLocks/>
            <a:stCxn id="66" idx="6"/>
            <a:endCxn id="69" idx="1"/>
          </p:cNvCxnSpPr>
          <p:nvPr/>
        </p:nvCxnSpPr>
        <p:spPr>
          <a:xfrm flipV="1">
            <a:off x="3145781" y="4519526"/>
            <a:ext cx="5122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65865A97-3213-3247-B984-EFA708FFF357}"/>
              </a:ext>
            </a:extLst>
          </p:cNvPr>
          <p:cNvCxnSpPr>
            <a:cxnSpLocks/>
            <a:stCxn id="67" idx="6"/>
            <a:endCxn id="70" idx="1"/>
          </p:cNvCxnSpPr>
          <p:nvPr/>
        </p:nvCxnSpPr>
        <p:spPr>
          <a:xfrm>
            <a:off x="3134109" y="5727236"/>
            <a:ext cx="488967" cy="16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>
            <a:extLst>
              <a:ext uri="{FF2B5EF4-FFF2-40B4-BE49-F238E27FC236}">
                <a16:creationId xmlns:a16="http://schemas.microsoft.com/office/drawing/2014/main" id="{BC75C9E0-536F-0A4C-90F9-36B529139C3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46434" y="5641498"/>
            <a:ext cx="584200" cy="20320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98DE9D37-A3D9-C04D-8F9A-47D5EAC6DE34}"/>
              </a:ext>
            </a:extLst>
          </p:cNvPr>
          <p:cNvSpPr/>
          <p:nvPr/>
        </p:nvSpPr>
        <p:spPr>
          <a:xfrm rot="5400000">
            <a:off x="4223193" y="4379041"/>
            <a:ext cx="2495368" cy="81073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Sentence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Representation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Extractor*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4EA0427-0734-9A4F-AEBD-06A3A052940F}"/>
              </a:ext>
            </a:extLst>
          </p:cNvPr>
          <p:cNvCxnSpPr>
            <a:stCxn id="68" idx="3"/>
          </p:cNvCxnSpPr>
          <p:nvPr/>
        </p:nvCxnSpPr>
        <p:spPr>
          <a:xfrm flipV="1">
            <a:off x="4604455" y="3824833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EB73F43-F357-6F4F-B19D-156C6E2172E9}"/>
              </a:ext>
            </a:extLst>
          </p:cNvPr>
          <p:cNvCxnSpPr/>
          <p:nvPr/>
        </p:nvCxnSpPr>
        <p:spPr>
          <a:xfrm flipV="1">
            <a:off x="4582070" y="4519524"/>
            <a:ext cx="46105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AC3C434-AF4A-9841-9128-191718AEDA0A}"/>
              </a:ext>
            </a:extLst>
          </p:cNvPr>
          <p:cNvCxnSpPr>
            <a:cxnSpLocks/>
            <a:stCxn id="70" idx="3"/>
          </p:cNvCxnSpPr>
          <p:nvPr/>
        </p:nvCxnSpPr>
        <p:spPr>
          <a:xfrm>
            <a:off x="4559684" y="5743983"/>
            <a:ext cx="522485" cy="5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68833E17-5F84-C648-A8B7-2F5E2FA4A059}"/>
              </a:ext>
            </a:extLst>
          </p:cNvPr>
          <p:cNvSpPr/>
          <p:nvPr/>
        </p:nvSpPr>
        <p:spPr>
          <a:xfrm>
            <a:off x="8283120" y="4581815"/>
            <a:ext cx="1402080" cy="109230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 w="222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E716637-5CE4-5A46-BA51-471DCCD15C07}"/>
              </a:ext>
            </a:extLst>
          </p:cNvPr>
          <p:cNvSpPr/>
          <p:nvPr/>
        </p:nvSpPr>
        <p:spPr>
          <a:xfrm>
            <a:off x="6511154" y="4467677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B331E65-BEB0-3644-8A68-48C160665293}"/>
              </a:ext>
            </a:extLst>
          </p:cNvPr>
          <p:cNvSpPr/>
          <p:nvPr/>
        </p:nvSpPr>
        <p:spPr>
          <a:xfrm>
            <a:off x="8420280" y="4680298"/>
            <a:ext cx="533525" cy="229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5AD67FB-2700-D14D-B8D8-FCAF93285870}"/>
              </a:ext>
            </a:extLst>
          </p:cNvPr>
          <p:cNvCxnSpPr>
            <a:cxnSpLocks/>
            <a:stCxn id="83" idx="3"/>
            <a:endCxn id="84" idx="1"/>
          </p:cNvCxnSpPr>
          <p:nvPr/>
        </p:nvCxnSpPr>
        <p:spPr>
          <a:xfrm>
            <a:off x="7893388" y="4780009"/>
            <a:ext cx="526892" cy="1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6" name="Picture 85">
            <a:extLst>
              <a:ext uri="{FF2B5EF4-FFF2-40B4-BE49-F238E27FC236}">
                <a16:creationId xmlns:a16="http://schemas.microsoft.com/office/drawing/2014/main" id="{5FAB49A4-73F0-4547-BD9C-FBCC00983DF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94484" y="4714188"/>
            <a:ext cx="381000" cy="17780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763B3752-36EB-5549-AB49-2D7024A5EEDC}"/>
              </a:ext>
            </a:extLst>
          </p:cNvPr>
          <p:cNvSpPr/>
          <p:nvPr/>
        </p:nvSpPr>
        <p:spPr>
          <a:xfrm>
            <a:off x="9282596" y="5264081"/>
            <a:ext cx="320351" cy="332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45BE2B80-E6BB-384E-8923-1DD97D0A429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28076" y="5311632"/>
            <a:ext cx="229390" cy="237583"/>
          </a:xfrm>
          <a:prstGeom prst="rect">
            <a:avLst/>
          </a:prstGeom>
        </p:spPr>
      </p:pic>
      <p:cxnSp>
        <p:nvCxnSpPr>
          <p:cNvPr id="89" name="Elbow Connector 88">
            <a:extLst>
              <a:ext uri="{FF2B5EF4-FFF2-40B4-BE49-F238E27FC236}">
                <a16:creationId xmlns:a16="http://schemas.microsoft.com/office/drawing/2014/main" id="{EAB62486-8A30-1C48-8F36-D5A3549FB3AC}"/>
              </a:ext>
            </a:extLst>
          </p:cNvPr>
          <p:cNvCxnSpPr>
            <a:stCxn id="84" idx="2"/>
            <a:endCxn id="87" idx="1"/>
          </p:cNvCxnSpPr>
          <p:nvPr/>
        </p:nvCxnSpPr>
        <p:spPr>
          <a:xfrm rot="16200000" flipH="1">
            <a:off x="8724444" y="4872271"/>
            <a:ext cx="520751" cy="5955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46EEC680-B984-5B4A-8265-6673BC3C421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53871" y="4714188"/>
            <a:ext cx="177800" cy="152400"/>
          </a:xfrm>
          <a:prstGeom prst="rect">
            <a:avLst/>
          </a:prstGeom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E114ED0C-439C-F74F-9049-893C9D155902}"/>
              </a:ext>
            </a:extLst>
          </p:cNvPr>
          <p:cNvSpPr/>
          <p:nvPr/>
        </p:nvSpPr>
        <p:spPr>
          <a:xfrm>
            <a:off x="9291304" y="4681794"/>
            <a:ext cx="315520" cy="2264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99987E02-F958-DA4A-85D4-049639654569}"/>
              </a:ext>
            </a:extLst>
          </p:cNvPr>
          <p:cNvCxnSpPr>
            <a:cxnSpLocks/>
            <a:stCxn id="84" idx="3"/>
            <a:endCxn id="91" idx="1"/>
          </p:cNvCxnSpPr>
          <p:nvPr/>
        </p:nvCxnSpPr>
        <p:spPr>
          <a:xfrm>
            <a:off x="8953805" y="4794986"/>
            <a:ext cx="337499" cy="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591A9AFE-8FF3-8E42-8D71-D82747AAE82D}"/>
              </a:ext>
            </a:extLst>
          </p:cNvPr>
          <p:cNvCxnSpPr>
            <a:cxnSpLocks/>
            <a:stCxn id="87" idx="0"/>
            <a:endCxn id="91" idx="2"/>
          </p:cNvCxnSpPr>
          <p:nvPr/>
        </p:nvCxnSpPr>
        <p:spPr>
          <a:xfrm flipV="1">
            <a:off x="9442772" y="4908217"/>
            <a:ext cx="6292" cy="35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id="{4DA4F943-984B-2949-9B03-83F8920F3792}"/>
              </a:ext>
            </a:extLst>
          </p:cNvPr>
          <p:cNvSpPr/>
          <p:nvPr/>
        </p:nvSpPr>
        <p:spPr>
          <a:xfrm rot="5400000">
            <a:off x="4792632" y="4628564"/>
            <a:ext cx="2495368" cy="311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Average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7FA960D4-0799-F948-A347-D6B73B7E697E}"/>
              </a:ext>
            </a:extLst>
          </p:cNvPr>
          <p:cNvCxnSpPr>
            <a:cxnSpLocks/>
            <a:stCxn id="94" idx="0"/>
            <a:endCxn id="83" idx="1"/>
          </p:cNvCxnSpPr>
          <p:nvPr/>
        </p:nvCxnSpPr>
        <p:spPr>
          <a:xfrm flipV="1">
            <a:off x="6196160" y="4780009"/>
            <a:ext cx="314994" cy="4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>
            <a:extLst>
              <a:ext uri="{FF2B5EF4-FFF2-40B4-BE49-F238E27FC236}">
                <a16:creationId xmlns:a16="http://schemas.microsoft.com/office/drawing/2014/main" id="{D0D2F1F1-6124-A54D-BB86-FC7512B8F9A4}"/>
              </a:ext>
            </a:extLst>
          </p:cNvPr>
          <p:cNvSpPr/>
          <p:nvPr/>
        </p:nvSpPr>
        <p:spPr>
          <a:xfrm>
            <a:off x="1233013" y="3601347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BF512E0C-AB6E-E345-BC22-0BD3B9CFA34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386650" y="3705433"/>
            <a:ext cx="139700" cy="228600"/>
          </a:xfrm>
          <a:prstGeom prst="rect">
            <a:avLst/>
          </a:prstGeom>
        </p:spPr>
      </p:pic>
      <p:sp>
        <p:nvSpPr>
          <p:cNvPr id="99" name="TextBox 98">
            <a:extLst>
              <a:ext uri="{FF2B5EF4-FFF2-40B4-BE49-F238E27FC236}">
                <a16:creationId xmlns:a16="http://schemas.microsoft.com/office/drawing/2014/main" id="{0537026D-0703-B442-8CB0-04FE8E5BDB4C}"/>
              </a:ext>
            </a:extLst>
          </p:cNvPr>
          <p:cNvSpPr txBox="1"/>
          <p:nvPr/>
        </p:nvSpPr>
        <p:spPr>
          <a:xfrm>
            <a:off x="8448465" y="4251937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Softmax</a:t>
            </a:r>
            <a:endParaRPr lang="en-US" dirty="0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9DFBA003-2150-974F-B3C6-33755DE770CA}"/>
              </a:ext>
            </a:extLst>
          </p:cNvPr>
          <p:cNvCxnSpPr>
            <a:stCxn id="71" idx="0"/>
            <a:endCxn id="68" idx="1"/>
          </p:cNvCxnSpPr>
          <p:nvPr/>
        </p:nvCxnSpPr>
        <p:spPr>
          <a:xfrm rot="16200000" flipH="1">
            <a:off x="2738266" y="2895253"/>
            <a:ext cx="221845" cy="1637316"/>
          </a:xfrm>
          <a:prstGeom prst="bentConnector4">
            <a:avLst>
              <a:gd name="adj1" fmla="val -103045"/>
              <a:gd name="adj2" fmla="val 8390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Elbow Connector 99">
            <a:extLst>
              <a:ext uri="{FF2B5EF4-FFF2-40B4-BE49-F238E27FC236}">
                <a16:creationId xmlns:a16="http://schemas.microsoft.com/office/drawing/2014/main" id="{79D42B42-9652-B84A-9253-D9B6C36016DE}"/>
              </a:ext>
            </a:extLst>
          </p:cNvPr>
          <p:cNvCxnSpPr>
            <a:cxnSpLocks/>
            <a:stCxn id="71" idx="0"/>
            <a:endCxn id="69" idx="1"/>
          </p:cNvCxnSpPr>
          <p:nvPr/>
        </p:nvCxnSpPr>
        <p:spPr>
          <a:xfrm rot="16200000" flipH="1">
            <a:off x="2386012" y="3247507"/>
            <a:ext cx="916537" cy="1627500"/>
          </a:xfrm>
          <a:prstGeom prst="bentConnector4">
            <a:avLst>
              <a:gd name="adj1" fmla="val -24942"/>
              <a:gd name="adj2" fmla="val 841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Elbow Connector 100">
            <a:extLst>
              <a:ext uri="{FF2B5EF4-FFF2-40B4-BE49-F238E27FC236}">
                <a16:creationId xmlns:a16="http://schemas.microsoft.com/office/drawing/2014/main" id="{29AEDDBD-A128-AB42-9ADA-A48F325AF213}"/>
              </a:ext>
            </a:extLst>
          </p:cNvPr>
          <p:cNvCxnSpPr>
            <a:cxnSpLocks/>
            <a:stCxn id="71" idx="0"/>
            <a:endCxn id="70" idx="1"/>
          </p:cNvCxnSpPr>
          <p:nvPr/>
        </p:nvCxnSpPr>
        <p:spPr>
          <a:xfrm rot="16200000" flipH="1">
            <a:off x="1756306" y="3877214"/>
            <a:ext cx="2140994" cy="1592545"/>
          </a:xfrm>
          <a:prstGeom prst="bentConnector4">
            <a:avLst>
              <a:gd name="adj1" fmla="val -10677"/>
              <a:gd name="adj2" fmla="val 8601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D6E02CC9-2F3D-654E-A797-247DF93FCDE4}"/>
              </a:ext>
            </a:extLst>
          </p:cNvPr>
          <p:cNvCxnSpPr>
            <a:cxnSpLocks/>
            <a:stCxn id="96" idx="0"/>
            <a:endCxn id="83" idx="0"/>
          </p:cNvCxnSpPr>
          <p:nvPr/>
        </p:nvCxnSpPr>
        <p:spPr>
          <a:xfrm rot="16200000" flipH="1">
            <a:off x="3896221" y="1161627"/>
            <a:ext cx="866330" cy="5745770"/>
          </a:xfrm>
          <a:prstGeom prst="bentConnector3">
            <a:avLst>
              <a:gd name="adj1" fmla="val -327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>
            <a:extLst>
              <a:ext uri="{FF2B5EF4-FFF2-40B4-BE49-F238E27FC236}">
                <a16:creationId xmlns:a16="http://schemas.microsoft.com/office/drawing/2014/main" id="{E97C7996-00D4-B34E-99AC-C1F1CD32D65F}"/>
              </a:ext>
            </a:extLst>
          </p:cNvPr>
          <p:cNvSpPr/>
          <p:nvPr/>
        </p:nvSpPr>
        <p:spPr>
          <a:xfrm>
            <a:off x="2687134" y="619208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5252578-366A-B244-9AB5-31D7A25A8F6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777271" y="6321021"/>
            <a:ext cx="266700" cy="203200"/>
          </a:xfrm>
          <a:prstGeom prst="rect">
            <a:avLst/>
          </a:prstGeom>
        </p:spPr>
      </p:pic>
      <p:sp>
        <p:nvSpPr>
          <p:cNvPr id="105" name="Rectangle 104">
            <a:extLst>
              <a:ext uri="{FF2B5EF4-FFF2-40B4-BE49-F238E27FC236}">
                <a16:creationId xmlns:a16="http://schemas.microsoft.com/office/drawing/2014/main" id="{AEAC3800-55BE-DB43-A74E-5CFDA5FBD924}"/>
              </a:ext>
            </a:extLst>
          </p:cNvPr>
          <p:cNvSpPr/>
          <p:nvPr/>
        </p:nvSpPr>
        <p:spPr>
          <a:xfrm>
            <a:off x="8295864" y="6221409"/>
            <a:ext cx="1376591" cy="4176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NLLLoss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32F592EC-E6FD-6349-9CC4-E1B0B7473400}"/>
              </a:ext>
            </a:extLst>
          </p:cNvPr>
          <p:cNvCxnSpPr>
            <a:cxnSpLocks/>
            <a:stCxn id="103" idx="6"/>
            <a:endCxn id="105" idx="1"/>
          </p:cNvCxnSpPr>
          <p:nvPr/>
        </p:nvCxnSpPr>
        <p:spPr>
          <a:xfrm>
            <a:off x="3134109" y="6415573"/>
            <a:ext cx="5161755" cy="14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306F05E0-C68F-C346-87F2-4D874964D77D}"/>
              </a:ext>
            </a:extLst>
          </p:cNvPr>
          <p:cNvCxnSpPr>
            <a:cxnSpLocks/>
          </p:cNvCxnSpPr>
          <p:nvPr/>
        </p:nvCxnSpPr>
        <p:spPr>
          <a:xfrm>
            <a:off x="1455244" y="8219262"/>
            <a:ext cx="5161755" cy="14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CA0C8C0B-4A64-624A-978B-B39BACF4CCD2}"/>
              </a:ext>
            </a:extLst>
          </p:cNvPr>
          <p:cNvCxnSpPr>
            <a:cxnSpLocks/>
            <a:stCxn id="82" idx="2"/>
            <a:endCxn id="105" idx="0"/>
          </p:cNvCxnSpPr>
          <p:nvPr/>
        </p:nvCxnSpPr>
        <p:spPr>
          <a:xfrm>
            <a:off x="8984160" y="5674118"/>
            <a:ext cx="0" cy="547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0540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C4EB-E82A-C24F-9E24-D4AA968FD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from GRU/LSTM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A7243-ED42-8146-A8B1-A98955B3AD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Credit assignment over a long path of computation is difficult</a:t>
            </a:r>
          </a:p>
          <a:p>
            <a:pPr lvl="1"/>
            <a:r>
              <a:rPr lang="en-US" dirty="0"/>
              <a:t>Credit/blame is overly emphasized (exploding gradient) or overly dampened (vanishing gradient)</a:t>
            </a:r>
          </a:p>
          <a:p>
            <a:pPr lvl="1"/>
            <a:r>
              <a:rPr lang="en-US" dirty="0"/>
              <a:t>Credit/blame become diluted because of the exponentially many paths.</a:t>
            </a:r>
          </a:p>
          <a:p>
            <a:r>
              <a:rPr lang="en-US" dirty="0"/>
              <a:t>Adaptive shortcut or skip-connection helps avoid credit dilution</a:t>
            </a:r>
          </a:p>
          <a:p>
            <a:pPr lvl="1"/>
            <a:r>
              <a:rPr lang="en-US" dirty="0"/>
              <a:t>LSTM [</a:t>
            </a:r>
            <a:r>
              <a:rPr lang="en-US" dirty="0" err="1"/>
              <a:t>Hochreither&amp;Schmidhuber</a:t>
            </a:r>
            <a:r>
              <a:rPr lang="en-US" dirty="0"/>
              <a:t>, 1999], GRU [Cho et al., 2014]</a:t>
            </a:r>
          </a:p>
          <a:p>
            <a:pPr lvl="1"/>
            <a:r>
              <a:rPr lang="en-US" dirty="0"/>
              <a:t>Highway </a:t>
            </a:r>
            <a:r>
              <a:rPr lang="en-US" dirty="0" err="1"/>
              <a:t>newtorks</a:t>
            </a:r>
            <a:r>
              <a:rPr lang="en-US" dirty="0"/>
              <a:t> [Srivastava et al., 2015], </a:t>
            </a:r>
            <a:r>
              <a:rPr lang="en-US" dirty="0" err="1"/>
              <a:t>ResNet</a:t>
            </a:r>
            <a:r>
              <a:rPr lang="en-US" dirty="0"/>
              <a:t> [He et al., 2015]</a:t>
            </a:r>
          </a:p>
          <a:p>
            <a:pPr lvl="1"/>
            <a:r>
              <a:rPr lang="en-US" dirty="0"/>
              <a:t>Attention mechanism [</a:t>
            </a:r>
            <a:r>
              <a:rPr lang="en-US" dirty="0" err="1"/>
              <a:t>Bahdanau</a:t>
            </a:r>
            <a:r>
              <a:rPr lang="en-US" dirty="0"/>
              <a:t> et al., 2014]</a:t>
            </a:r>
          </a:p>
          <a:p>
            <a:r>
              <a:rPr lang="en-US" dirty="0"/>
              <a:t>Gates are an effective way to focus credit assignment</a:t>
            </a:r>
          </a:p>
          <a:p>
            <a:pPr lvl="1"/>
            <a:r>
              <a:rPr lang="en-US" dirty="0"/>
              <a:t>LSTM, GRU, highway networks, gated linear units [Dauphin et al., 2016], Attention mechanism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8B995F-BE07-614B-B1CF-853416576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6248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3CD17-9AEB-C542-9B93-E5461A1B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far, we have learned…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AAD4B-AC20-104B-945E-9ED6DBEB0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Language modelling</a:t>
            </a:r>
          </a:p>
          <a:p>
            <a:pPr lvl="1"/>
            <a:r>
              <a:rPr lang="en-US" dirty="0"/>
              <a:t>What neural autoregressive modelling is…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Various ways to capture a sequence distribution using a neural network</a:t>
            </a:r>
          </a:p>
          <a:p>
            <a:pPr lvl="1"/>
            <a:r>
              <a:rPr lang="en-US" dirty="0"/>
              <a:t>Continuous representation and its ability to capture semantic similarities</a:t>
            </a:r>
          </a:p>
          <a:p>
            <a:r>
              <a:rPr lang="en-US" dirty="0"/>
              <a:t>Recurrent networks</a:t>
            </a:r>
          </a:p>
          <a:p>
            <a:pPr lvl="1"/>
            <a:r>
              <a:rPr lang="en-US" dirty="0"/>
              <a:t>Backpropagation through time and exploding/vanishing gradient</a:t>
            </a:r>
          </a:p>
          <a:p>
            <a:pPr lvl="1"/>
            <a:r>
              <a:rPr lang="en-US" dirty="0"/>
              <a:t>Gated recurrent units and LSTM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986B8-8675-9C42-AD61-336A2D860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0571AB-40DC-FA49-862A-928731433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071" y="2713909"/>
            <a:ext cx="60452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8279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14D4E-912C-5E46-9F89-6CEB2004B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far, we learned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AE3F1-02C1-484A-9C7A-0A4235E23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autoregressive language modelling is:</a:t>
            </a:r>
          </a:p>
          <a:p>
            <a:pPr lvl="1"/>
            <a:endParaRPr lang="en-US" dirty="0"/>
          </a:p>
          <a:p>
            <a:r>
              <a:rPr lang="en-US" dirty="0"/>
              <a:t>How autoregressive language modelling transforms unsupervised learning into a series of supervised learning:</a:t>
            </a:r>
          </a:p>
          <a:p>
            <a:pPr lvl="1"/>
            <a:r>
              <a:rPr lang="en-US" dirty="0"/>
              <a:t>It is a series of predicting the next token given previous tokens.</a:t>
            </a:r>
          </a:p>
          <a:p>
            <a:r>
              <a:rPr lang="en-US" dirty="0"/>
              <a:t>How neural language modelling improves upon n-gram language models:</a:t>
            </a:r>
          </a:p>
          <a:p>
            <a:pPr lvl="1"/>
            <a:r>
              <a:rPr lang="en-US" dirty="0"/>
              <a:t>Continuous vector space facilitates generalization to unseen n-grams.</a:t>
            </a:r>
          </a:p>
          <a:p>
            <a:pPr lvl="1"/>
            <a:r>
              <a:rPr lang="en-US" dirty="0"/>
              <a:t>Infinitely large context window</a:t>
            </a:r>
          </a:p>
          <a:p>
            <a:r>
              <a:rPr lang="en-US" dirty="0"/>
              <a:t>How sentence representation extraction is used for language modelling:</a:t>
            </a:r>
          </a:p>
          <a:p>
            <a:pPr lvl="1"/>
            <a:r>
              <a:rPr lang="en-US" dirty="0"/>
              <a:t>Convolutional language models, recurrent language models and self-attention language models..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1C56-450B-3E46-8C9A-5CBFAA2A7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AE677-5985-F948-BC4A-4CDC4A976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66" y="2316867"/>
            <a:ext cx="60452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9875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14D4E-912C-5E46-9F89-6CEB2004B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the next lecture,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3AE3F1-02C1-484A-9C7A-0A4235E23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Sequence-to-Sequence Learning: Neural Machine Translation</a:t>
            </a:r>
            <a:br>
              <a:rPr lang="en-US" dirty="0"/>
            </a:br>
            <a:r>
              <a:rPr lang="en-US" sz="2400" dirty="0"/>
              <a:t>[</a:t>
            </a:r>
            <a:r>
              <a:rPr lang="en-US" sz="2400" dirty="0" err="1"/>
              <a:t>Sutskever</a:t>
            </a:r>
            <a:r>
              <a:rPr lang="en-US" sz="2400" dirty="0"/>
              <a:t> et al., 2014; Cho et al., 2014; </a:t>
            </a:r>
            <a:r>
              <a:rPr lang="en-US" sz="2400" dirty="0" err="1"/>
              <a:t>Kalchbrenner&amp;Blunsom</a:t>
            </a:r>
            <a:r>
              <a:rPr lang="en-US" sz="2400" dirty="0"/>
              <a:t>, 2013]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D1C56-450B-3E46-8C9A-5CBFAA2A7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077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9721-84CA-694C-B576-54DD9CB6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Scoring a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A3A0D-4679-0545-8BB9-22D5BA1FC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6176"/>
            <a:ext cx="10515600" cy="5401823"/>
          </a:xfrm>
        </p:spPr>
        <p:txBody>
          <a:bodyPr/>
          <a:lstStyle/>
          <a:p>
            <a:r>
              <a:rPr lang="en-US" dirty="0"/>
              <a:t>Autoregressive sequence modelling</a:t>
            </a:r>
          </a:p>
          <a:p>
            <a:pPr lvl="1"/>
            <a:r>
              <a:rPr lang="en-US" dirty="0"/>
              <a:t>The distribution over the next token is based on all the previous tokens.</a:t>
            </a:r>
          </a:p>
          <a:p>
            <a:pPr lvl="1"/>
            <a:endParaRPr lang="en-US" dirty="0"/>
          </a:p>
          <a:p>
            <a:r>
              <a:rPr lang="en-US" dirty="0"/>
              <a:t>A natural way to score a sentence:</a:t>
            </a:r>
          </a:p>
          <a:p>
            <a:pPr lvl="1"/>
            <a:r>
              <a:rPr lang="en-US" dirty="0"/>
              <a:t>In Korea, more than half of residents speak Korean.</a:t>
            </a:r>
          </a:p>
          <a:p>
            <a:pPr lvl="1"/>
            <a:r>
              <a:rPr lang="en-US" dirty="0"/>
              <a:t>“In” is a reasonable token to start a sentence.</a:t>
            </a:r>
          </a:p>
          <a:p>
            <a:pPr lvl="1"/>
            <a:r>
              <a:rPr lang="en-US" dirty="0"/>
              <a:t>“Korea” is pretty likely given “In”</a:t>
            </a:r>
          </a:p>
          <a:p>
            <a:pPr lvl="1"/>
            <a:r>
              <a:rPr lang="en-US" dirty="0"/>
              <a:t>“more” is okay token to follow “In Korea”</a:t>
            </a:r>
          </a:p>
          <a:p>
            <a:pPr lvl="1"/>
            <a:r>
              <a:rPr lang="en-US" dirty="0"/>
              <a:t>“than” is very likely after “In Korea, more”</a:t>
            </a:r>
          </a:p>
          <a:p>
            <a:pPr lvl="1"/>
            <a:r>
              <a:rPr lang="en-US" dirty="0"/>
              <a:t>“half” is also very likely after “In Korea, more than”</a:t>
            </a:r>
          </a:p>
          <a:p>
            <a:pPr lvl="1"/>
            <a:endParaRPr lang="en-US" dirty="0"/>
          </a:p>
          <a:p>
            <a:r>
              <a:rPr lang="en-US" dirty="0"/>
              <a:t>Sum all these scores and get the sentence score.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3F17F-6809-E14B-827D-7F44A971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A3FB93-8818-6245-AD00-4B74E5CAE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566" y="2315719"/>
            <a:ext cx="6045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84F5E9-246A-BE44-8465-FCEB05EB4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5931" y="5628993"/>
            <a:ext cx="381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377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9721-84CA-694C-B576-54DD9CB6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Scoring a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A3A0D-4679-0545-8BB9-22D5BA1FC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Autoregressive sequence modelling</a:t>
            </a:r>
          </a:p>
          <a:p>
            <a:pPr lvl="1"/>
            <a:r>
              <a:rPr lang="en-US" dirty="0"/>
              <a:t>The distribution over the next token is based on all the previous tokens.</a:t>
            </a:r>
          </a:p>
          <a:p>
            <a:pPr lvl="1"/>
            <a:endParaRPr lang="en-US" dirty="0"/>
          </a:p>
          <a:p>
            <a:r>
              <a:rPr lang="en-US" dirty="0"/>
              <a:t>A natural way to score a sentence:</a:t>
            </a:r>
          </a:p>
          <a:p>
            <a:pPr lvl="1"/>
            <a:r>
              <a:rPr lang="en-US" dirty="0"/>
              <a:t>“In Korea, more than half of residents speak Korean.”</a:t>
            </a:r>
            <a:br>
              <a:rPr lang="en-US" dirty="0"/>
            </a:br>
            <a:r>
              <a:rPr lang="en-US" dirty="0"/>
              <a:t>vs.</a:t>
            </a:r>
            <a:br>
              <a:rPr lang="en-US" dirty="0"/>
            </a:br>
            <a:r>
              <a:rPr lang="en-US" dirty="0"/>
              <a:t>“In Korea, more than half of residents speak Finnish.”</a:t>
            </a:r>
          </a:p>
          <a:p>
            <a:pPr lvl="1"/>
            <a:r>
              <a:rPr lang="en-US" dirty="0"/>
              <a:t>The former is more likely (=higher probability) than the latter.</a:t>
            </a:r>
          </a:p>
          <a:p>
            <a:r>
              <a:rPr lang="en-US" dirty="0"/>
              <a:t>This is precisely what                   computes over the sentence.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3F17F-6809-E14B-827D-7F44A971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A3FB93-8818-6245-AD00-4B74E5CAE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566" y="2675934"/>
            <a:ext cx="6045200" cy="3302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3F9034D-DE0D-C547-83B4-1A30FE28426F}"/>
              </a:ext>
            </a:extLst>
          </p:cNvPr>
          <p:cNvSpPr/>
          <p:nvPr/>
        </p:nvSpPr>
        <p:spPr>
          <a:xfrm>
            <a:off x="4268809" y="5113045"/>
            <a:ext cx="1376591" cy="4176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NLLLoss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724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-Gram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256111"/>
          </a:xfrm>
        </p:spPr>
        <p:txBody>
          <a:bodyPr/>
          <a:lstStyle/>
          <a:p>
            <a:r>
              <a:rPr lang="en-US" dirty="0"/>
              <a:t>Let’s back up a little… </a:t>
            </a:r>
          </a:p>
          <a:p>
            <a:r>
              <a:rPr lang="en-US" dirty="0"/>
              <a:t>What would we do </a:t>
            </a:r>
            <a:r>
              <a:rPr lang="en-US" i="1" dirty="0"/>
              <a:t>without</a:t>
            </a:r>
            <a:r>
              <a:rPr lang="en-US" dirty="0"/>
              <a:t> a neural network?</a:t>
            </a:r>
          </a:p>
          <a:p>
            <a:r>
              <a:rPr lang="en-US" dirty="0"/>
              <a:t>We need to estimate </a:t>
            </a:r>
            <a:r>
              <a:rPr lang="en-US" i="1" dirty="0"/>
              <a:t>n</a:t>
            </a:r>
            <a:r>
              <a:rPr lang="en-US" dirty="0"/>
              <a:t>-gram probabilities:</a:t>
            </a:r>
          </a:p>
          <a:p>
            <a:r>
              <a:rPr lang="en-US" dirty="0"/>
              <a:t>Recall the def. of conditional and marginal probabilities: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    : all possible tokens (=vocabulary)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A1415A-DFA8-1F45-AE4F-26F1CE94E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787" y="2885209"/>
            <a:ext cx="3594100" cy="330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A9C6DF-4EEB-F141-8855-0A2E8FBBD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100" y="3864336"/>
            <a:ext cx="8559800" cy="1663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FC075A-AD13-BB45-A8B3-F0569FB44E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4384" y="5821543"/>
            <a:ext cx="2413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814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2239-66DA-0949-9386-01D14D1C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N</a:t>
            </a:r>
            <a:r>
              <a:rPr lang="en-US" dirty="0"/>
              <a:t>-Gram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670EA-5C42-E04C-93FE-4565CE38B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need to estimate </a:t>
            </a:r>
            <a:r>
              <a:rPr lang="en-US" i="1" dirty="0"/>
              <a:t>n</a:t>
            </a:r>
            <a:r>
              <a:rPr lang="en-US" dirty="0"/>
              <a:t>-gram probabilities: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do we estimate the probability?</a:t>
            </a:r>
          </a:p>
          <a:p>
            <a:pPr lvl="1"/>
            <a:r>
              <a:rPr lang="en-US" dirty="0"/>
              <a:t>I want to estimate the probability of my distorted coin landing head.</a:t>
            </a:r>
          </a:p>
          <a:p>
            <a:pPr lvl="1"/>
            <a:r>
              <a:rPr lang="en-US" b="1" dirty="0"/>
              <a:t>M</a:t>
            </a:r>
            <a:r>
              <a:rPr lang="en-US" dirty="0"/>
              <a:t>aximum </a:t>
            </a:r>
            <a:r>
              <a:rPr lang="en-US" b="1" dirty="0"/>
              <a:t>l</a:t>
            </a:r>
            <a:r>
              <a:rPr lang="en-US" dirty="0"/>
              <a:t>ikelihood </a:t>
            </a:r>
            <a:r>
              <a:rPr lang="en-US" b="1" dirty="0"/>
              <a:t>e</a:t>
            </a:r>
            <a:r>
              <a:rPr lang="en-US" dirty="0"/>
              <a:t>stimation (MLE): </a:t>
            </a:r>
            <a:br>
              <a:rPr lang="en-US" dirty="0"/>
            </a:br>
            <a:r>
              <a:rPr lang="en-US" dirty="0"/>
              <a:t>toss the coin a lot and look at how often it lands heads.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4B441-0673-2247-AA22-5FA97B72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9</a:t>
            </a:fld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6CCFCA6-B43C-4147-A933-55F84100387F}"/>
              </a:ext>
            </a:extLst>
          </p:cNvPr>
          <p:cNvSpPr/>
          <p:nvPr/>
        </p:nvSpPr>
        <p:spPr>
          <a:xfrm>
            <a:off x="1582494" y="4577484"/>
            <a:ext cx="2148997" cy="317789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5812FCD-0A33-D548-AFCA-502F485761D9}"/>
              </a:ext>
            </a:extLst>
          </p:cNvPr>
          <p:cNvSpPr/>
          <p:nvPr/>
        </p:nvSpPr>
        <p:spPr>
          <a:xfrm>
            <a:off x="4228712" y="4577483"/>
            <a:ext cx="3899288" cy="317789"/>
          </a:xfrm>
          <a:prstGeom prst="roundRect">
            <a:avLst/>
          </a:prstGeom>
          <a:solidFill>
            <a:schemeClr val="accent6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FFEAA9-16E9-2C41-9402-24C92B4BE2FB}"/>
              </a:ext>
            </a:extLst>
          </p:cNvPr>
          <p:cNvSpPr txBox="1"/>
          <p:nvPr/>
        </p:nvSpPr>
        <p:spPr>
          <a:xfrm>
            <a:off x="2320169" y="5504873"/>
            <a:ext cx="2371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Data Collection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4841B8D-19D9-4446-9FAD-F9B7EEB2898C}"/>
              </a:ext>
            </a:extLst>
          </p:cNvPr>
          <p:cNvCxnSpPr>
            <a:stCxn id="11" idx="0"/>
            <a:endCxn id="9" idx="2"/>
          </p:cNvCxnSpPr>
          <p:nvPr/>
        </p:nvCxnSpPr>
        <p:spPr>
          <a:xfrm flipH="1" flipV="1">
            <a:off x="2656993" y="4895273"/>
            <a:ext cx="848757" cy="60960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E6EAAC4-B071-474B-B5B5-62973B28E24D}"/>
              </a:ext>
            </a:extLst>
          </p:cNvPr>
          <p:cNvSpPr txBox="1"/>
          <p:nvPr/>
        </p:nvSpPr>
        <p:spPr>
          <a:xfrm>
            <a:off x="5745158" y="5504873"/>
            <a:ext cx="17123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Estimation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0AA674-F5E4-6047-80DC-11032636CE16}"/>
              </a:ext>
            </a:extLst>
          </p:cNvPr>
          <p:cNvCxnSpPr>
            <a:cxnSpLocks/>
            <a:stCxn id="14" idx="0"/>
            <a:endCxn id="10" idx="2"/>
          </p:cNvCxnSpPr>
          <p:nvPr/>
        </p:nvCxnSpPr>
        <p:spPr>
          <a:xfrm flipH="1" flipV="1">
            <a:off x="6178356" y="4895272"/>
            <a:ext cx="422966" cy="609601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5C8C5BAE-5800-9E45-B711-902D20538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796" y="2337809"/>
            <a:ext cx="86360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222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4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6132</TotalTime>
  <Words>2696</Words>
  <Application>Microsoft Macintosh PowerPoint</Application>
  <PresentationFormat>Widescreen</PresentationFormat>
  <Paragraphs>602</Paragraphs>
  <Slides>53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7" baseType="lpstr">
      <vt:lpstr>Arial</vt:lpstr>
      <vt:lpstr>Calibri</vt:lpstr>
      <vt:lpstr>Garamond</vt:lpstr>
      <vt:lpstr>Office Theme</vt:lpstr>
      <vt:lpstr>Neural Language Models</vt:lpstr>
      <vt:lpstr>Language Modelling</vt:lpstr>
      <vt:lpstr>Autoregressive language modelling</vt:lpstr>
      <vt:lpstr>Autoregressive language modelling</vt:lpstr>
      <vt:lpstr>Autoregressive language modelling</vt:lpstr>
      <vt:lpstr>Scoring a sentence</vt:lpstr>
      <vt:lpstr>Scoring a sentence</vt:lpstr>
      <vt:lpstr>N-Gram Language Models</vt:lpstr>
      <vt:lpstr>N-Gram Language Models</vt:lpstr>
      <vt:lpstr>N-Gram Language Models</vt:lpstr>
      <vt:lpstr>N-Gram Language Models</vt:lpstr>
      <vt:lpstr>N-Gram Language Models</vt:lpstr>
      <vt:lpstr>N-Gram Language Models – Two problems</vt:lpstr>
      <vt:lpstr>Traditional Solutions</vt:lpstr>
      <vt:lpstr>Traditional Solutions</vt:lpstr>
      <vt:lpstr>N-Gram Language Models – Two problems</vt:lpstr>
      <vt:lpstr>Neural N-Gram Language Model [Bengio et al., 2001]</vt:lpstr>
      <vt:lpstr>Neural N-Gram Language Model</vt:lpstr>
      <vt:lpstr>Neural N-Gram Language Model</vt:lpstr>
      <vt:lpstr>Neural N-Gram Language Model</vt:lpstr>
      <vt:lpstr>Neural N-Gram Language Model</vt:lpstr>
      <vt:lpstr>Neural N-Gram Language Model</vt:lpstr>
      <vt:lpstr>Neural N-Gram Language Model</vt:lpstr>
      <vt:lpstr>Increasing the context size  – Convolutional Language Models  [Kalchbrenner et al., 2015; Dauphin et al., 2016]</vt:lpstr>
      <vt:lpstr>Increasing the context size  – Convolutional Language Models  [Kalchbrenner et al., 2015; Dauphin et al., 2016]</vt:lpstr>
      <vt:lpstr>Causal sentence representation  and language modelling</vt:lpstr>
      <vt:lpstr>Infinite context n→∞  – CBoW Language Models</vt:lpstr>
      <vt:lpstr>Infinite context n→∞  – Recurrent Language Models [Mikolov et al., 2010]</vt:lpstr>
      <vt:lpstr>Infinite context n→∞  – Recurrent Memory Networks [Tran et al., 2016]</vt:lpstr>
      <vt:lpstr>So far, we learned</vt:lpstr>
      <vt:lpstr>Recurrent Networks and Backpropagation</vt:lpstr>
      <vt:lpstr>Backpropagation</vt:lpstr>
      <vt:lpstr>Backpropagation</vt:lpstr>
      <vt:lpstr>Backpropagation</vt:lpstr>
      <vt:lpstr>Backpropagation for Naïve Recurrent Network</vt:lpstr>
      <vt:lpstr>Backpropagation for Naïve Recurrent Network</vt:lpstr>
      <vt:lpstr>Backpropagation for Naïve Recurrent Network</vt:lpstr>
      <vt:lpstr>Backpropagation for Naïve Recurrent Network</vt:lpstr>
      <vt:lpstr>Backpropagation for Naïve Recurrent Network</vt:lpstr>
      <vt:lpstr>Backpropagation for Naïve Recurrent Network</vt:lpstr>
      <vt:lpstr>Backpropagation for Naïve Recurrent Network</vt:lpstr>
      <vt:lpstr>Exploding gradient is not an issue (in practice)</vt:lpstr>
      <vt:lpstr>Exploding gradient is not an issue (in practice)</vt:lpstr>
      <vt:lpstr>Vanishing gradient is super-problematic!</vt:lpstr>
      <vt:lpstr>Vanishing gradient is super-problematic!</vt:lpstr>
      <vt:lpstr>Gated recurrent units</vt:lpstr>
      <vt:lpstr>Gated recurrent units</vt:lpstr>
      <vt:lpstr>Gated recurrent units are more realistic</vt:lpstr>
      <vt:lpstr>Gated recurrent units are more realistic</vt:lpstr>
      <vt:lpstr>Lessons from GRU/LSTM</vt:lpstr>
      <vt:lpstr>So far, we have learned…</vt:lpstr>
      <vt:lpstr>So far, we learned</vt:lpstr>
      <vt:lpstr>In the next lecture,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Kyunghyun Cho</dc:creator>
  <cp:lastModifiedBy>Kyunghyun Cho</cp:lastModifiedBy>
  <cp:revision>356</cp:revision>
  <dcterms:created xsi:type="dcterms:W3CDTF">2018-06-07T16:46:25Z</dcterms:created>
  <dcterms:modified xsi:type="dcterms:W3CDTF">2018-08-30T04:41:06Z</dcterms:modified>
</cp:coreProperties>
</file>

<file path=docProps/thumbnail.jpeg>
</file>